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CD0D2-12DE-5794-2317-2492EC018FD4}" v="47" dt="2025-11-05T11:43:32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obel Sexton" userId="2b9c1348-bfd6-4e42-a564-6b570b9f6a13" providerId="ADAL" clId="{D7ADF5E7-9F43-4C5E-87FF-582A211515D5}"/>
    <pc:docChg chg="modSld">
      <pc:chgData name="Isobel Sexton" userId="2b9c1348-bfd6-4e42-a564-6b570b9f6a13" providerId="ADAL" clId="{D7ADF5E7-9F43-4C5E-87FF-582A211515D5}" dt="2025-11-05T11:45:35.872" v="4" actId="207"/>
      <pc:docMkLst>
        <pc:docMk/>
      </pc:docMkLst>
      <pc:sldChg chg="modSp mod">
        <pc:chgData name="Isobel Sexton" userId="2b9c1348-bfd6-4e42-a564-6b570b9f6a13" providerId="ADAL" clId="{D7ADF5E7-9F43-4C5E-87FF-582A211515D5}" dt="2025-11-05T11:45:35.872" v="4" actId="207"/>
        <pc:sldMkLst>
          <pc:docMk/>
          <pc:sldMk cId="109857222" sldId="256"/>
        </pc:sldMkLst>
        <pc:spChg chg="mod">
          <ac:chgData name="Isobel Sexton" userId="2b9c1348-bfd6-4e42-a564-6b570b9f6a13" providerId="ADAL" clId="{D7ADF5E7-9F43-4C5E-87FF-582A211515D5}" dt="2025-11-05T11:45:35.872" v="4" actId="207"/>
          <ac:spMkLst>
            <pc:docMk/>
            <pc:sldMk cId="109857222" sldId="256"/>
            <ac:spMk id="4" creationId="{00387748-A84D-3481-3D52-D655703A0F1F}"/>
          </ac:spMkLst>
        </pc:spChg>
        <pc:spChg chg="mod">
          <ac:chgData name="Isobel Sexton" userId="2b9c1348-bfd6-4e42-a564-6b570b9f6a13" providerId="ADAL" clId="{D7ADF5E7-9F43-4C5E-87FF-582A211515D5}" dt="2025-11-05T11:45:28.806" v="1" actId="13822"/>
          <ac:spMkLst>
            <pc:docMk/>
            <pc:sldMk cId="109857222" sldId="256"/>
            <ac:spMk id="9" creationId="{4793FC4E-6EF0-4C66-5D15-173DA227B85D}"/>
          </ac:spMkLst>
        </pc:spChg>
        <pc:spChg chg="mod">
          <ac:chgData name="Isobel Sexton" userId="2b9c1348-bfd6-4e42-a564-6b570b9f6a13" providerId="ADAL" clId="{D7ADF5E7-9F43-4C5E-87FF-582A211515D5}" dt="2025-11-05T11:45:26.992" v="0" actId="13822"/>
          <ac:spMkLst>
            <pc:docMk/>
            <pc:sldMk cId="109857222" sldId="256"/>
            <ac:spMk id="12" creationId="{6C24EC23-C086-7723-CE86-D804C64483B3}"/>
          </ac:spMkLst>
        </pc:spChg>
        <pc:spChg chg="mod">
          <ac:chgData name="Isobel Sexton" userId="2b9c1348-bfd6-4e42-a564-6b570b9f6a13" providerId="ADAL" clId="{D7ADF5E7-9F43-4C5E-87FF-582A211515D5}" dt="2025-11-05T11:45:30.666" v="2" actId="13822"/>
          <ac:spMkLst>
            <pc:docMk/>
            <pc:sldMk cId="109857222" sldId="256"/>
            <ac:spMk id="15" creationId="{1298538E-15DB-048E-DDF4-9F2C23CA4B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buzzclub@sussex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00387748-A84D-3481-3D52-D655703A0F1F}"/>
              </a:ext>
            </a:extLst>
          </p:cNvPr>
          <p:cNvSpPr txBox="1"/>
          <p:nvPr/>
        </p:nvSpPr>
        <p:spPr>
          <a:xfrm>
            <a:off x="4540591" y="5685528"/>
            <a:ext cx="1812401" cy="783193"/>
          </a:xfrm>
          <a:custGeom>
            <a:avLst/>
            <a:gdLst>
              <a:gd name="connsiteX0" fmla="*/ 0 w 1812401"/>
              <a:gd name="connsiteY0" fmla="*/ 130535 h 783193"/>
              <a:gd name="connsiteX1" fmla="*/ 130535 w 1812401"/>
              <a:gd name="connsiteY1" fmla="*/ 0 h 783193"/>
              <a:gd name="connsiteX2" fmla="*/ 601105 w 1812401"/>
              <a:gd name="connsiteY2" fmla="*/ 0 h 783193"/>
              <a:gd name="connsiteX3" fmla="*/ 1102702 w 1812401"/>
              <a:gd name="connsiteY3" fmla="*/ 0 h 783193"/>
              <a:gd name="connsiteX4" fmla="*/ 1681866 w 1812401"/>
              <a:gd name="connsiteY4" fmla="*/ 0 h 783193"/>
              <a:gd name="connsiteX5" fmla="*/ 1812401 w 1812401"/>
              <a:gd name="connsiteY5" fmla="*/ 130535 h 783193"/>
              <a:gd name="connsiteX6" fmla="*/ 1812401 w 1812401"/>
              <a:gd name="connsiteY6" fmla="*/ 652658 h 783193"/>
              <a:gd name="connsiteX7" fmla="*/ 1681866 w 1812401"/>
              <a:gd name="connsiteY7" fmla="*/ 783193 h 783193"/>
              <a:gd name="connsiteX8" fmla="*/ 1164756 w 1812401"/>
              <a:gd name="connsiteY8" fmla="*/ 783193 h 783193"/>
              <a:gd name="connsiteX9" fmla="*/ 647645 w 1812401"/>
              <a:gd name="connsiteY9" fmla="*/ 783193 h 783193"/>
              <a:gd name="connsiteX10" fmla="*/ 130535 w 1812401"/>
              <a:gd name="connsiteY10" fmla="*/ 783193 h 783193"/>
              <a:gd name="connsiteX11" fmla="*/ 0 w 1812401"/>
              <a:gd name="connsiteY11" fmla="*/ 652658 h 783193"/>
              <a:gd name="connsiteX12" fmla="*/ 0 w 1812401"/>
              <a:gd name="connsiteY12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2401" h="783193" fill="none" extrusionOk="0">
                <a:moveTo>
                  <a:pt x="0" y="130535"/>
                </a:moveTo>
                <a:cubicBezTo>
                  <a:pt x="-5370" y="45650"/>
                  <a:pt x="59263" y="1758"/>
                  <a:pt x="130535" y="0"/>
                </a:cubicBezTo>
                <a:cubicBezTo>
                  <a:pt x="298598" y="-51742"/>
                  <a:pt x="461788" y="54923"/>
                  <a:pt x="601105" y="0"/>
                </a:cubicBezTo>
                <a:cubicBezTo>
                  <a:pt x="740422" y="-54923"/>
                  <a:pt x="958288" y="217"/>
                  <a:pt x="1102702" y="0"/>
                </a:cubicBezTo>
                <a:cubicBezTo>
                  <a:pt x="1247116" y="-217"/>
                  <a:pt x="1485872" y="16923"/>
                  <a:pt x="1681866" y="0"/>
                </a:cubicBezTo>
                <a:cubicBezTo>
                  <a:pt x="1761614" y="15863"/>
                  <a:pt x="1814407" y="59914"/>
                  <a:pt x="1812401" y="130535"/>
                </a:cubicBezTo>
                <a:cubicBezTo>
                  <a:pt x="1817925" y="325417"/>
                  <a:pt x="1773504" y="393461"/>
                  <a:pt x="1812401" y="652658"/>
                </a:cubicBezTo>
                <a:cubicBezTo>
                  <a:pt x="1821767" y="730491"/>
                  <a:pt x="1754848" y="803520"/>
                  <a:pt x="1681866" y="783193"/>
                </a:cubicBezTo>
                <a:cubicBezTo>
                  <a:pt x="1551123" y="798580"/>
                  <a:pt x="1283935" y="726759"/>
                  <a:pt x="1164756" y="783193"/>
                </a:cubicBezTo>
                <a:cubicBezTo>
                  <a:pt x="1045577" y="839627"/>
                  <a:pt x="860333" y="733087"/>
                  <a:pt x="647645" y="783193"/>
                </a:cubicBezTo>
                <a:cubicBezTo>
                  <a:pt x="434957" y="833299"/>
                  <a:pt x="316852" y="768616"/>
                  <a:pt x="130535" y="783193"/>
                </a:cubicBezTo>
                <a:cubicBezTo>
                  <a:pt x="63333" y="787765"/>
                  <a:pt x="136" y="716622"/>
                  <a:pt x="0" y="652658"/>
                </a:cubicBezTo>
                <a:cubicBezTo>
                  <a:pt x="-24061" y="481846"/>
                  <a:pt x="7919" y="315573"/>
                  <a:pt x="0" y="130535"/>
                </a:cubicBezTo>
                <a:close/>
              </a:path>
              <a:path w="1812401" h="783193" stroke="0" extrusionOk="0">
                <a:moveTo>
                  <a:pt x="0" y="130535"/>
                </a:moveTo>
                <a:cubicBezTo>
                  <a:pt x="-8923" y="77137"/>
                  <a:pt x="47316" y="13264"/>
                  <a:pt x="130535" y="0"/>
                </a:cubicBezTo>
                <a:cubicBezTo>
                  <a:pt x="266277" y="-62740"/>
                  <a:pt x="485024" y="6605"/>
                  <a:pt x="678672" y="0"/>
                </a:cubicBezTo>
                <a:cubicBezTo>
                  <a:pt x="872320" y="-6605"/>
                  <a:pt x="1076406" y="49017"/>
                  <a:pt x="1211296" y="0"/>
                </a:cubicBezTo>
                <a:cubicBezTo>
                  <a:pt x="1346186" y="-49017"/>
                  <a:pt x="1579643" y="26373"/>
                  <a:pt x="1681866" y="0"/>
                </a:cubicBezTo>
                <a:cubicBezTo>
                  <a:pt x="1751021" y="-5011"/>
                  <a:pt x="1812229" y="56624"/>
                  <a:pt x="1812401" y="130535"/>
                </a:cubicBezTo>
                <a:cubicBezTo>
                  <a:pt x="1864858" y="273013"/>
                  <a:pt x="1749884" y="458708"/>
                  <a:pt x="1812401" y="652658"/>
                </a:cubicBezTo>
                <a:cubicBezTo>
                  <a:pt x="1814656" y="709873"/>
                  <a:pt x="1768707" y="792179"/>
                  <a:pt x="1681866" y="783193"/>
                </a:cubicBezTo>
                <a:cubicBezTo>
                  <a:pt x="1564232" y="840659"/>
                  <a:pt x="1323575" y="770662"/>
                  <a:pt x="1195782" y="783193"/>
                </a:cubicBezTo>
                <a:cubicBezTo>
                  <a:pt x="1067989" y="795724"/>
                  <a:pt x="828217" y="770523"/>
                  <a:pt x="663159" y="783193"/>
                </a:cubicBezTo>
                <a:cubicBezTo>
                  <a:pt x="498101" y="795863"/>
                  <a:pt x="256567" y="725748"/>
                  <a:pt x="130535" y="783193"/>
                </a:cubicBezTo>
                <a:cubicBezTo>
                  <a:pt x="53543" y="775058"/>
                  <a:pt x="8633" y="713837"/>
                  <a:pt x="0" y="652658"/>
                </a:cubicBezTo>
                <a:cubicBezTo>
                  <a:pt x="-13578" y="406185"/>
                  <a:pt x="34420" y="289640"/>
                  <a:pt x="0" y="13053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303750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alibri Light"/>
                <a:ea typeface="Calibri Light"/>
                <a:cs typeface="Calibri Light"/>
              </a:rPr>
              <a:t>Great for early pollinators!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B489A-E2DC-665A-15CA-9E70EC8B7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70" y="172356"/>
            <a:ext cx="1184666" cy="1212714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6C24EC23-C086-7723-CE86-D804C64483B3}"/>
              </a:ext>
            </a:extLst>
          </p:cNvPr>
          <p:cNvSpPr txBox="1"/>
          <p:nvPr/>
        </p:nvSpPr>
        <p:spPr>
          <a:xfrm>
            <a:off x="218645" y="1398029"/>
            <a:ext cx="1935246" cy="1804749"/>
          </a:xfrm>
          <a:custGeom>
            <a:avLst/>
            <a:gdLst>
              <a:gd name="connsiteX0" fmla="*/ 0 w 1935246"/>
              <a:gd name="connsiteY0" fmla="*/ 300798 h 1804749"/>
              <a:gd name="connsiteX1" fmla="*/ 300798 w 1935246"/>
              <a:gd name="connsiteY1" fmla="*/ 0 h 1804749"/>
              <a:gd name="connsiteX2" fmla="*/ 772021 w 1935246"/>
              <a:gd name="connsiteY2" fmla="*/ 0 h 1804749"/>
              <a:gd name="connsiteX3" fmla="*/ 1243244 w 1935246"/>
              <a:gd name="connsiteY3" fmla="*/ 0 h 1804749"/>
              <a:gd name="connsiteX4" fmla="*/ 1634448 w 1935246"/>
              <a:gd name="connsiteY4" fmla="*/ 0 h 1804749"/>
              <a:gd name="connsiteX5" fmla="*/ 1935246 w 1935246"/>
              <a:gd name="connsiteY5" fmla="*/ 300798 h 1804749"/>
              <a:gd name="connsiteX6" fmla="*/ 1935246 w 1935246"/>
              <a:gd name="connsiteY6" fmla="*/ 665754 h 1804749"/>
              <a:gd name="connsiteX7" fmla="*/ 1935246 w 1935246"/>
              <a:gd name="connsiteY7" fmla="*/ 1042742 h 1804749"/>
              <a:gd name="connsiteX8" fmla="*/ 1935246 w 1935246"/>
              <a:gd name="connsiteY8" fmla="*/ 1503951 h 1804749"/>
              <a:gd name="connsiteX9" fmla="*/ 1634448 w 1935246"/>
              <a:gd name="connsiteY9" fmla="*/ 1804749 h 1804749"/>
              <a:gd name="connsiteX10" fmla="*/ 1229908 w 1935246"/>
              <a:gd name="connsiteY10" fmla="*/ 1804749 h 1804749"/>
              <a:gd name="connsiteX11" fmla="*/ 758684 w 1935246"/>
              <a:gd name="connsiteY11" fmla="*/ 1804749 h 1804749"/>
              <a:gd name="connsiteX12" fmla="*/ 300798 w 1935246"/>
              <a:gd name="connsiteY12" fmla="*/ 1804749 h 1804749"/>
              <a:gd name="connsiteX13" fmla="*/ 0 w 1935246"/>
              <a:gd name="connsiteY13" fmla="*/ 1503951 h 1804749"/>
              <a:gd name="connsiteX14" fmla="*/ 0 w 1935246"/>
              <a:gd name="connsiteY14" fmla="*/ 1114932 h 1804749"/>
              <a:gd name="connsiteX15" fmla="*/ 0 w 1935246"/>
              <a:gd name="connsiteY15" fmla="*/ 749975 h 1804749"/>
              <a:gd name="connsiteX16" fmla="*/ 0 w 1935246"/>
              <a:gd name="connsiteY16" fmla="*/ 300798 h 18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5246" h="1804749" fill="none" extrusionOk="0">
                <a:moveTo>
                  <a:pt x="0" y="300798"/>
                </a:moveTo>
                <a:cubicBezTo>
                  <a:pt x="-14229" y="97358"/>
                  <a:pt x="107318" y="-11223"/>
                  <a:pt x="300798" y="0"/>
                </a:cubicBezTo>
                <a:cubicBezTo>
                  <a:pt x="445441" y="-4984"/>
                  <a:pt x="674800" y="35509"/>
                  <a:pt x="772021" y="0"/>
                </a:cubicBezTo>
                <a:cubicBezTo>
                  <a:pt x="869242" y="-35509"/>
                  <a:pt x="1118835" y="44287"/>
                  <a:pt x="1243244" y="0"/>
                </a:cubicBezTo>
                <a:cubicBezTo>
                  <a:pt x="1367653" y="-44287"/>
                  <a:pt x="1439036" y="26709"/>
                  <a:pt x="1634448" y="0"/>
                </a:cubicBezTo>
                <a:cubicBezTo>
                  <a:pt x="1785887" y="-4026"/>
                  <a:pt x="1928724" y="180382"/>
                  <a:pt x="1935246" y="300798"/>
                </a:cubicBezTo>
                <a:cubicBezTo>
                  <a:pt x="1943985" y="410954"/>
                  <a:pt x="1894980" y="569475"/>
                  <a:pt x="1935246" y="665754"/>
                </a:cubicBezTo>
                <a:cubicBezTo>
                  <a:pt x="1975512" y="762033"/>
                  <a:pt x="1926201" y="948295"/>
                  <a:pt x="1935246" y="1042742"/>
                </a:cubicBezTo>
                <a:cubicBezTo>
                  <a:pt x="1944291" y="1137189"/>
                  <a:pt x="1883694" y="1316867"/>
                  <a:pt x="1935246" y="1503951"/>
                </a:cubicBezTo>
                <a:cubicBezTo>
                  <a:pt x="1894875" y="1662897"/>
                  <a:pt x="1790883" y="1780053"/>
                  <a:pt x="1634448" y="1804749"/>
                </a:cubicBezTo>
                <a:cubicBezTo>
                  <a:pt x="1518388" y="1827854"/>
                  <a:pt x="1368971" y="1768829"/>
                  <a:pt x="1229908" y="1804749"/>
                </a:cubicBezTo>
                <a:cubicBezTo>
                  <a:pt x="1090845" y="1840669"/>
                  <a:pt x="921288" y="1780933"/>
                  <a:pt x="758684" y="1804749"/>
                </a:cubicBezTo>
                <a:cubicBezTo>
                  <a:pt x="596080" y="1828565"/>
                  <a:pt x="432160" y="1775918"/>
                  <a:pt x="300798" y="1804749"/>
                </a:cubicBezTo>
                <a:cubicBezTo>
                  <a:pt x="163266" y="1789349"/>
                  <a:pt x="-505" y="1662802"/>
                  <a:pt x="0" y="1503951"/>
                </a:cubicBezTo>
                <a:cubicBezTo>
                  <a:pt x="-44969" y="1396465"/>
                  <a:pt x="7982" y="1207389"/>
                  <a:pt x="0" y="1114932"/>
                </a:cubicBezTo>
                <a:cubicBezTo>
                  <a:pt x="-7982" y="1022475"/>
                  <a:pt x="12491" y="911214"/>
                  <a:pt x="0" y="749975"/>
                </a:cubicBezTo>
                <a:cubicBezTo>
                  <a:pt x="-12491" y="588736"/>
                  <a:pt x="28948" y="464041"/>
                  <a:pt x="0" y="300798"/>
                </a:cubicBezTo>
                <a:close/>
              </a:path>
              <a:path w="1935246" h="1804749" stroke="0" extrusionOk="0">
                <a:moveTo>
                  <a:pt x="0" y="300798"/>
                </a:moveTo>
                <a:cubicBezTo>
                  <a:pt x="12901" y="181719"/>
                  <a:pt x="172641" y="6088"/>
                  <a:pt x="300798" y="0"/>
                </a:cubicBezTo>
                <a:cubicBezTo>
                  <a:pt x="417555" y="-16618"/>
                  <a:pt x="575601" y="35248"/>
                  <a:pt x="745348" y="0"/>
                </a:cubicBezTo>
                <a:cubicBezTo>
                  <a:pt x="915095" y="-35248"/>
                  <a:pt x="1007281" y="19735"/>
                  <a:pt x="1149889" y="0"/>
                </a:cubicBezTo>
                <a:cubicBezTo>
                  <a:pt x="1292497" y="-19735"/>
                  <a:pt x="1411760" y="56114"/>
                  <a:pt x="1634448" y="0"/>
                </a:cubicBezTo>
                <a:cubicBezTo>
                  <a:pt x="1757161" y="12314"/>
                  <a:pt x="1937924" y="167061"/>
                  <a:pt x="1935246" y="300798"/>
                </a:cubicBezTo>
                <a:cubicBezTo>
                  <a:pt x="1937642" y="464993"/>
                  <a:pt x="1907333" y="506175"/>
                  <a:pt x="1935246" y="689817"/>
                </a:cubicBezTo>
                <a:cubicBezTo>
                  <a:pt x="1963159" y="873459"/>
                  <a:pt x="1905408" y="890169"/>
                  <a:pt x="1935246" y="1054774"/>
                </a:cubicBezTo>
                <a:cubicBezTo>
                  <a:pt x="1965084" y="1219379"/>
                  <a:pt x="1896004" y="1315936"/>
                  <a:pt x="1935246" y="1503951"/>
                </a:cubicBezTo>
                <a:cubicBezTo>
                  <a:pt x="1925096" y="1690136"/>
                  <a:pt x="1764193" y="1814524"/>
                  <a:pt x="1634448" y="1804749"/>
                </a:cubicBezTo>
                <a:cubicBezTo>
                  <a:pt x="1469761" y="1841140"/>
                  <a:pt x="1403530" y="1770361"/>
                  <a:pt x="1216571" y="1804749"/>
                </a:cubicBezTo>
                <a:cubicBezTo>
                  <a:pt x="1029612" y="1839137"/>
                  <a:pt x="920820" y="1789582"/>
                  <a:pt x="785358" y="1804749"/>
                </a:cubicBezTo>
                <a:cubicBezTo>
                  <a:pt x="649896" y="1819916"/>
                  <a:pt x="445512" y="1753461"/>
                  <a:pt x="300798" y="1804749"/>
                </a:cubicBezTo>
                <a:cubicBezTo>
                  <a:pt x="142160" y="1816903"/>
                  <a:pt x="-48049" y="1673403"/>
                  <a:pt x="0" y="1503951"/>
                </a:cubicBezTo>
                <a:cubicBezTo>
                  <a:pt x="-31567" y="1396905"/>
                  <a:pt x="31130" y="1276015"/>
                  <a:pt x="0" y="1090868"/>
                </a:cubicBezTo>
                <a:cubicBezTo>
                  <a:pt x="-31130" y="905721"/>
                  <a:pt x="9076" y="843869"/>
                  <a:pt x="0" y="713881"/>
                </a:cubicBezTo>
                <a:cubicBezTo>
                  <a:pt x="-9076" y="583893"/>
                  <a:pt x="41988" y="482484"/>
                  <a:pt x="0" y="30079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5001827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Calibri Light"/>
                <a:ea typeface="Calibri Light"/>
                <a:cs typeface="Calibri Light"/>
              </a:rPr>
              <a:t>Plant info</a:t>
            </a:r>
            <a:endParaRPr lang="en-US" sz="1600" dirty="0">
              <a:latin typeface="Calibri Light"/>
              <a:ea typeface="Calibri Light"/>
              <a:cs typeface="Calibri Light"/>
            </a:endParaRPr>
          </a:p>
          <a:p>
            <a:r>
              <a:rPr lang="en-US" sz="1400" b="1" dirty="0">
                <a:latin typeface="Calibri Light"/>
                <a:ea typeface="Calibri Light"/>
                <a:cs typeface="Calibri Light"/>
              </a:rPr>
              <a:t>When to plant: </a:t>
            </a:r>
            <a:r>
              <a:rPr lang="en-US" sz="1400" dirty="0">
                <a:latin typeface="Calibri Light"/>
                <a:ea typeface="Calibri Light"/>
                <a:cs typeface="Calibri Light"/>
              </a:rPr>
              <a:t>Sept- Nov</a:t>
            </a:r>
          </a:p>
          <a:p>
            <a:r>
              <a:rPr lang="en-US" sz="1400" b="1" dirty="0">
                <a:latin typeface="Calibri Light"/>
                <a:ea typeface="Calibri Light"/>
                <a:cs typeface="Calibri Light"/>
              </a:rPr>
              <a:t>Sun: </a:t>
            </a:r>
            <a:r>
              <a:rPr lang="en-US" sz="1400" dirty="0">
                <a:latin typeface="Calibri Light"/>
                <a:ea typeface="Calibri Light"/>
                <a:cs typeface="Calibri Light"/>
              </a:rPr>
              <a:t>Full sun</a:t>
            </a:r>
          </a:p>
          <a:p>
            <a:r>
              <a:rPr lang="en-US" sz="1400" b="1" dirty="0">
                <a:latin typeface="Calibri Light"/>
                <a:ea typeface="Calibri Light"/>
                <a:cs typeface="Calibri Light"/>
              </a:rPr>
              <a:t>Soil:</a:t>
            </a:r>
            <a:r>
              <a:rPr lang="en-US" sz="1400" dirty="0">
                <a:latin typeface="Calibri Light"/>
                <a:ea typeface="Calibri Light"/>
                <a:cs typeface="Calibri Light"/>
              </a:rPr>
              <a:t> Free draining</a:t>
            </a:r>
            <a:endParaRPr lang="en-US" sz="1100" dirty="0">
              <a:solidFill>
                <a:srgbClr val="21201E"/>
              </a:solidFill>
              <a:ea typeface="+mn-lt"/>
              <a:cs typeface="+mn-lt"/>
            </a:endParaRPr>
          </a:p>
          <a:p>
            <a:r>
              <a:rPr lang="en-US" sz="1400" b="1" dirty="0">
                <a:latin typeface="Calibri Light"/>
                <a:ea typeface="Calibri Light"/>
                <a:cs typeface="Calibri Light"/>
              </a:rPr>
              <a:t>Hardiness</a:t>
            </a:r>
            <a:r>
              <a:rPr lang="en-US" sz="1400" dirty="0">
                <a:latin typeface="Calibri Light"/>
                <a:ea typeface="Calibri Light"/>
                <a:cs typeface="Calibri Light"/>
              </a:rPr>
              <a:t>: Fully hardy</a:t>
            </a:r>
          </a:p>
          <a:p>
            <a:r>
              <a:rPr lang="en-US" sz="1400" b="1" dirty="0">
                <a:latin typeface="Calibri Light"/>
                <a:ea typeface="Calibri Light"/>
                <a:cs typeface="Calibri Light"/>
              </a:rPr>
              <a:t>Other: </a:t>
            </a:r>
            <a:r>
              <a:rPr lang="en-US" sz="1400" dirty="0">
                <a:latin typeface="Calibri Light"/>
                <a:ea typeface="Calibri Light"/>
                <a:cs typeface="Calibri Light"/>
              </a:rPr>
              <a:t>Perennial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80CEF2D-4B42-867F-1B57-2E1B0CCB42E1}"/>
              </a:ext>
            </a:extLst>
          </p:cNvPr>
          <p:cNvSpPr txBox="1"/>
          <p:nvPr/>
        </p:nvSpPr>
        <p:spPr>
          <a:xfrm>
            <a:off x="2289429" y="1234512"/>
            <a:ext cx="3994030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 Light"/>
                <a:ea typeface="Calibri Light"/>
                <a:cs typeface="Calibri Light"/>
              </a:rPr>
              <a:t>After the cold, wet shorter days of winter nothing lifts the spirits more than seeing the first signs of spring bulbs emerging.  Although winter is a quiet time for most pollinators by planting bulbs you'll be giving them a head start.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50256-761E-FBE8-D362-13ECD7A91920}"/>
              </a:ext>
            </a:extLst>
          </p:cNvPr>
          <p:cNvSpPr txBox="1"/>
          <p:nvPr/>
        </p:nvSpPr>
        <p:spPr>
          <a:xfrm>
            <a:off x="2322168" y="2824336"/>
            <a:ext cx="39940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 Light"/>
                <a:cs typeface="Segoe UI"/>
              </a:rPr>
              <a:t>The Buzz Club's #CrocusChallenge aims to increase the number of crocuses planted across the UK.​​</a:t>
            </a:r>
            <a:endParaRPr lang="en-US" sz="1600" dirty="0">
              <a:latin typeface="Calibri Light"/>
              <a:ea typeface="Calibri Light"/>
              <a:cs typeface="Segoe UI"/>
            </a:endParaRPr>
          </a:p>
        </p:txBody>
      </p:sp>
      <p:pic>
        <p:nvPicPr>
          <p:cNvPr id="6" name="Picture 5" descr="Purple flowers with green leaves&#10;&#10;AI-generated content may be incorrect.">
            <a:extLst>
              <a:ext uri="{FF2B5EF4-FFF2-40B4-BE49-F238E27FC236}">
                <a16:creationId xmlns:a16="http://schemas.microsoft.com/office/drawing/2014/main" id="{24585CBC-21F4-5DF5-992D-ACFCCF86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4" y="3321171"/>
            <a:ext cx="1819613" cy="277483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4793FC4E-6EF0-4C66-5D15-173DA227B85D}"/>
              </a:ext>
            </a:extLst>
          </p:cNvPr>
          <p:cNvSpPr txBox="1"/>
          <p:nvPr/>
        </p:nvSpPr>
        <p:spPr>
          <a:xfrm>
            <a:off x="6521570" y="2955983"/>
            <a:ext cx="2340633" cy="3516154"/>
          </a:xfrm>
          <a:custGeom>
            <a:avLst/>
            <a:gdLst>
              <a:gd name="connsiteX0" fmla="*/ 0 w 2340633"/>
              <a:gd name="connsiteY0" fmla="*/ 390113 h 3516154"/>
              <a:gd name="connsiteX1" fmla="*/ 390113 w 2340633"/>
              <a:gd name="connsiteY1" fmla="*/ 0 h 3516154"/>
              <a:gd name="connsiteX2" fmla="*/ 863436 w 2340633"/>
              <a:gd name="connsiteY2" fmla="*/ 0 h 3516154"/>
              <a:gd name="connsiteX3" fmla="*/ 1399176 w 2340633"/>
              <a:gd name="connsiteY3" fmla="*/ 0 h 3516154"/>
              <a:gd name="connsiteX4" fmla="*/ 1950520 w 2340633"/>
              <a:gd name="connsiteY4" fmla="*/ 0 h 3516154"/>
              <a:gd name="connsiteX5" fmla="*/ 2340633 w 2340633"/>
              <a:gd name="connsiteY5" fmla="*/ 390113 h 3516154"/>
              <a:gd name="connsiteX6" fmla="*/ 2340633 w 2340633"/>
              <a:gd name="connsiteY6" fmla="*/ 882580 h 3516154"/>
              <a:gd name="connsiteX7" fmla="*/ 2340633 w 2340633"/>
              <a:gd name="connsiteY7" fmla="*/ 1429766 h 3516154"/>
              <a:gd name="connsiteX8" fmla="*/ 2340633 w 2340633"/>
              <a:gd name="connsiteY8" fmla="*/ 1922233 h 3516154"/>
              <a:gd name="connsiteX9" fmla="*/ 2340633 w 2340633"/>
              <a:gd name="connsiteY9" fmla="*/ 2496778 h 3516154"/>
              <a:gd name="connsiteX10" fmla="*/ 2340633 w 2340633"/>
              <a:gd name="connsiteY10" fmla="*/ 3126041 h 3516154"/>
              <a:gd name="connsiteX11" fmla="*/ 1950520 w 2340633"/>
              <a:gd name="connsiteY11" fmla="*/ 3516154 h 3516154"/>
              <a:gd name="connsiteX12" fmla="*/ 1477197 w 2340633"/>
              <a:gd name="connsiteY12" fmla="*/ 3516154 h 3516154"/>
              <a:gd name="connsiteX13" fmla="*/ 941457 w 2340633"/>
              <a:gd name="connsiteY13" fmla="*/ 3516154 h 3516154"/>
              <a:gd name="connsiteX14" fmla="*/ 390113 w 2340633"/>
              <a:gd name="connsiteY14" fmla="*/ 3516154 h 3516154"/>
              <a:gd name="connsiteX15" fmla="*/ 0 w 2340633"/>
              <a:gd name="connsiteY15" fmla="*/ 3126041 h 3516154"/>
              <a:gd name="connsiteX16" fmla="*/ 0 w 2340633"/>
              <a:gd name="connsiteY16" fmla="*/ 2660933 h 3516154"/>
              <a:gd name="connsiteX17" fmla="*/ 0 w 2340633"/>
              <a:gd name="connsiteY17" fmla="*/ 2086388 h 3516154"/>
              <a:gd name="connsiteX18" fmla="*/ 0 w 2340633"/>
              <a:gd name="connsiteY18" fmla="*/ 1566562 h 3516154"/>
              <a:gd name="connsiteX19" fmla="*/ 0 w 2340633"/>
              <a:gd name="connsiteY19" fmla="*/ 964658 h 3516154"/>
              <a:gd name="connsiteX20" fmla="*/ 0 w 2340633"/>
              <a:gd name="connsiteY20" fmla="*/ 390113 h 35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0633" h="3516154" fill="none" extrusionOk="0">
                <a:moveTo>
                  <a:pt x="0" y="390113"/>
                </a:moveTo>
                <a:cubicBezTo>
                  <a:pt x="-18441" y="167169"/>
                  <a:pt x="181724" y="-18859"/>
                  <a:pt x="390113" y="0"/>
                </a:cubicBezTo>
                <a:cubicBezTo>
                  <a:pt x="530438" y="-6002"/>
                  <a:pt x="757143" y="15921"/>
                  <a:pt x="863436" y="0"/>
                </a:cubicBezTo>
                <a:cubicBezTo>
                  <a:pt x="969729" y="-15921"/>
                  <a:pt x="1169918" y="27183"/>
                  <a:pt x="1399176" y="0"/>
                </a:cubicBezTo>
                <a:cubicBezTo>
                  <a:pt x="1628434" y="-27183"/>
                  <a:pt x="1819632" y="49294"/>
                  <a:pt x="1950520" y="0"/>
                </a:cubicBezTo>
                <a:cubicBezTo>
                  <a:pt x="2205799" y="506"/>
                  <a:pt x="2320992" y="207083"/>
                  <a:pt x="2340633" y="390113"/>
                </a:cubicBezTo>
                <a:cubicBezTo>
                  <a:pt x="2391699" y="590408"/>
                  <a:pt x="2308167" y="637064"/>
                  <a:pt x="2340633" y="882580"/>
                </a:cubicBezTo>
                <a:cubicBezTo>
                  <a:pt x="2373099" y="1128096"/>
                  <a:pt x="2328444" y="1198270"/>
                  <a:pt x="2340633" y="1429766"/>
                </a:cubicBezTo>
                <a:cubicBezTo>
                  <a:pt x="2352822" y="1661262"/>
                  <a:pt x="2288151" y="1800754"/>
                  <a:pt x="2340633" y="1922233"/>
                </a:cubicBezTo>
                <a:cubicBezTo>
                  <a:pt x="2393115" y="2043712"/>
                  <a:pt x="2320577" y="2289788"/>
                  <a:pt x="2340633" y="2496778"/>
                </a:cubicBezTo>
                <a:cubicBezTo>
                  <a:pt x="2360689" y="2703768"/>
                  <a:pt x="2328009" y="2897510"/>
                  <a:pt x="2340633" y="3126041"/>
                </a:cubicBezTo>
                <a:cubicBezTo>
                  <a:pt x="2308052" y="3327887"/>
                  <a:pt x="2146607" y="3515684"/>
                  <a:pt x="1950520" y="3516154"/>
                </a:cubicBezTo>
                <a:cubicBezTo>
                  <a:pt x="1841992" y="3537900"/>
                  <a:pt x="1611403" y="3482715"/>
                  <a:pt x="1477197" y="3516154"/>
                </a:cubicBezTo>
                <a:cubicBezTo>
                  <a:pt x="1342991" y="3549593"/>
                  <a:pt x="1097465" y="3496766"/>
                  <a:pt x="941457" y="3516154"/>
                </a:cubicBezTo>
                <a:cubicBezTo>
                  <a:pt x="785449" y="3535542"/>
                  <a:pt x="602910" y="3453128"/>
                  <a:pt x="390113" y="3516154"/>
                </a:cubicBezTo>
                <a:cubicBezTo>
                  <a:pt x="186058" y="3578918"/>
                  <a:pt x="-2689" y="3335049"/>
                  <a:pt x="0" y="3126041"/>
                </a:cubicBezTo>
                <a:cubicBezTo>
                  <a:pt x="-50604" y="2903076"/>
                  <a:pt x="23519" y="2818082"/>
                  <a:pt x="0" y="2660933"/>
                </a:cubicBezTo>
                <a:cubicBezTo>
                  <a:pt x="-23519" y="2503784"/>
                  <a:pt x="29454" y="2306096"/>
                  <a:pt x="0" y="2086388"/>
                </a:cubicBezTo>
                <a:cubicBezTo>
                  <a:pt x="-29454" y="1866680"/>
                  <a:pt x="58375" y="1748914"/>
                  <a:pt x="0" y="1566562"/>
                </a:cubicBezTo>
                <a:cubicBezTo>
                  <a:pt x="-58375" y="1384210"/>
                  <a:pt x="3898" y="1137345"/>
                  <a:pt x="0" y="964658"/>
                </a:cubicBezTo>
                <a:cubicBezTo>
                  <a:pt x="-3898" y="791971"/>
                  <a:pt x="45473" y="644330"/>
                  <a:pt x="0" y="390113"/>
                </a:cubicBezTo>
                <a:close/>
              </a:path>
              <a:path w="2340633" h="3516154" stroke="0" extrusionOk="0">
                <a:moveTo>
                  <a:pt x="0" y="390113"/>
                </a:moveTo>
                <a:cubicBezTo>
                  <a:pt x="16971" y="117166"/>
                  <a:pt x="201078" y="-45963"/>
                  <a:pt x="390113" y="0"/>
                </a:cubicBezTo>
                <a:cubicBezTo>
                  <a:pt x="590092" y="-2790"/>
                  <a:pt x="690267" y="39440"/>
                  <a:pt x="910249" y="0"/>
                </a:cubicBezTo>
                <a:cubicBezTo>
                  <a:pt x="1130231" y="-39440"/>
                  <a:pt x="1197030" y="28578"/>
                  <a:pt x="1445988" y="0"/>
                </a:cubicBezTo>
                <a:cubicBezTo>
                  <a:pt x="1694946" y="-28578"/>
                  <a:pt x="1783916" y="45241"/>
                  <a:pt x="1950520" y="0"/>
                </a:cubicBezTo>
                <a:cubicBezTo>
                  <a:pt x="2226081" y="3764"/>
                  <a:pt x="2362456" y="159635"/>
                  <a:pt x="2340633" y="390113"/>
                </a:cubicBezTo>
                <a:cubicBezTo>
                  <a:pt x="2344271" y="495722"/>
                  <a:pt x="2307698" y="652908"/>
                  <a:pt x="2340633" y="855221"/>
                </a:cubicBezTo>
                <a:cubicBezTo>
                  <a:pt x="2373568" y="1057534"/>
                  <a:pt x="2302161" y="1172208"/>
                  <a:pt x="2340633" y="1347688"/>
                </a:cubicBezTo>
                <a:cubicBezTo>
                  <a:pt x="2379105" y="1523168"/>
                  <a:pt x="2320809" y="1710953"/>
                  <a:pt x="2340633" y="1949592"/>
                </a:cubicBezTo>
                <a:cubicBezTo>
                  <a:pt x="2360457" y="2188231"/>
                  <a:pt x="2308088" y="2247802"/>
                  <a:pt x="2340633" y="2414700"/>
                </a:cubicBezTo>
                <a:cubicBezTo>
                  <a:pt x="2373178" y="2581598"/>
                  <a:pt x="2272159" y="2836465"/>
                  <a:pt x="2340633" y="3126041"/>
                </a:cubicBezTo>
                <a:cubicBezTo>
                  <a:pt x="2363017" y="3358350"/>
                  <a:pt x="2150540" y="3554857"/>
                  <a:pt x="1950520" y="3516154"/>
                </a:cubicBezTo>
                <a:cubicBezTo>
                  <a:pt x="1752875" y="3581915"/>
                  <a:pt x="1624807" y="3459449"/>
                  <a:pt x="1399176" y="3516154"/>
                </a:cubicBezTo>
                <a:cubicBezTo>
                  <a:pt x="1173545" y="3572859"/>
                  <a:pt x="994353" y="3465874"/>
                  <a:pt x="847832" y="3516154"/>
                </a:cubicBezTo>
                <a:cubicBezTo>
                  <a:pt x="701311" y="3566434"/>
                  <a:pt x="586588" y="3475783"/>
                  <a:pt x="390113" y="3516154"/>
                </a:cubicBezTo>
                <a:cubicBezTo>
                  <a:pt x="113606" y="3523127"/>
                  <a:pt x="-23605" y="3389365"/>
                  <a:pt x="0" y="3126041"/>
                </a:cubicBezTo>
                <a:cubicBezTo>
                  <a:pt x="-4548" y="2929468"/>
                  <a:pt x="47119" y="2803004"/>
                  <a:pt x="0" y="2524137"/>
                </a:cubicBezTo>
                <a:cubicBezTo>
                  <a:pt x="-47119" y="2245270"/>
                  <a:pt x="57633" y="2171494"/>
                  <a:pt x="0" y="1949592"/>
                </a:cubicBezTo>
                <a:cubicBezTo>
                  <a:pt x="-57633" y="1727690"/>
                  <a:pt x="12135" y="1594065"/>
                  <a:pt x="0" y="1457125"/>
                </a:cubicBezTo>
                <a:cubicBezTo>
                  <a:pt x="-12135" y="1320185"/>
                  <a:pt x="45820" y="1152685"/>
                  <a:pt x="0" y="909939"/>
                </a:cubicBezTo>
                <a:cubicBezTo>
                  <a:pt x="-45820" y="667193"/>
                  <a:pt x="31221" y="572936"/>
                  <a:pt x="0" y="39011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5997019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 Light"/>
                <a:ea typeface="Calibri Light"/>
                <a:cs typeface="Calibri Light"/>
              </a:rPr>
              <a:t>To take part in this challenge:​</a:t>
            </a:r>
            <a:endParaRPr lang="en-US" dirty="0"/>
          </a:p>
          <a:p>
            <a:pPr marL="114300" indent="-171450">
              <a:buFont typeface="Calibri"/>
              <a:buChar char="-"/>
            </a:pPr>
            <a:r>
              <a:rPr lang="en-US" sz="1600" dirty="0">
                <a:latin typeface="Calibri Light"/>
                <a:ea typeface="Calibri Light"/>
                <a:cs typeface="Calibri Light"/>
              </a:rPr>
              <a:t>Plant your crocuses​</a:t>
            </a:r>
          </a:p>
          <a:p>
            <a:pPr marL="57150" indent="-114300">
              <a:buFont typeface="Calibri"/>
              <a:buChar char="-"/>
            </a:pPr>
            <a:r>
              <a:rPr lang="en-US" sz="1600" dirty="0">
                <a:latin typeface="Calibri Light"/>
                <a:ea typeface="Calibri Light"/>
                <a:cs typeface="Calibri Light"/>
              </a:rPr>
              <a:t>When they bloom, share your photos on socials by tagging us and #CrocusChallenge or email them to us at </a:t>
            </a:r>
            <a:r>
              <a:rPr lang="en-US" sz="1600" dirty="0">
                <a:latin typeface="Calibri Light"/>
                <a:ea typeface="Calibri Light"/>
                <a:cs typeface="Calibri Light"/>
                <a:hlinkClick r:id="rId4"/>
              </a:rPr>
              <a:t>buzzclub@sussex.ac.uk</a:t>
            </a:r>
            <a:r>
              <a:rPr lang="en-US" sz="1600" dirty="0">
                <a:latin typeface="Calibri Light"/>
                <a:ea typeface="Calibri Light"/>
                <a:cs typeface="Calibri Light"/>
              </a:rPr>
              <a:t>​</a:t>
            </a:r>
          </a:p>
          <a:p>
            <a:r>
              <a:rPr lang="en-US" sz="1600" dirty="0">
                <a:latin typeface="Calibri Light"/>
                <a:ea typeface="Calibri Light"/>
                <a:cs typeface="Calibri Light"/>
              </a:rPr>
              <a:t>We will then share your photos on our socials and website!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1298538E-15DB-048E-DDF4-9F2C23CA4B83}"/>
              </a:ext>
            </a:extLst>
          </p:cNvPr>
          <p:cNvSpPr txBox="1"/>
          <p:nvPr/>
        </p:nvSpPr>
        <p:spPr>
          <a:xfrm>
            <a:off x="4214533" y="545782"/>
            <a:ext cx="2979324" cy="461665"/>
          </a:xfrm>
          <a:custGeom>
            <a:avLst/>
            <a:gdLst>
              <a:gd name="connsiteX0" fmla="*/ 0 w 2979324"/>
              <a:gd name="connsiteY0" fmla="*/ 0 h 461665"/>
              <a:gd name="connsiteX1" fmla="*/ 536278 w 2979324"/>
              <a:gd name="connsiteY1" fmla="*/ 0 h 461665"/>
              <a:gd name="connsiteX2" fmla="*/ 1161936 w 2979324"/>
              <a:gd name="connsiteY2" fmla="*/ 0 h 461665"/>
              <a:gd name="connsiteX3" fmla="*/ 1787594 w 2979324"/>
              <a:gd name="connsiteY3" fmla="*/ 0 h 461665"/>
              <a:gd name="connsiteX4" fmla="*/ 2294079 w 2979324"/>
              <a:gd name="connsiteY4" fmla="*/ 0 h 461665"/>
              <a:gd name="connsiteX5" fmla="*/ 2979324 w 2979324"/>
              <a:gd name="connsiteY5" fmla="*/ 0 h 461665"/>
              <a:gd name="connsiteX6" fmla="*/ 2979324 w 2979324"/>
              <a:gd name="connsiteY6" fmla="*/ 461665 h 461665"/>
              <a:gd name="connsiteX7" fmla="*/ 2413252 w 2979324"/>
              <a:gd name="connsiteY7" fmla="*/ 461665 h 461665"/>
              <a:gd name="connsiteX8" fmla="*/ 1876974 w 2979324"/>
              <a:gd name="connsiteY8" fmla="*/ 461665 h 461665"/>
              <a:gd name="connsiteX9" fmla="*/ 1251316 w 2979324"/>
              <a:gd name="connsiteY9" fmla="*/ 461665 h 461665"/>
              <a:gd name="connsiteX10" fmla="*/ 744831 w 2979324"/>
              <a:gd name="connsiteY10" fmla="*/ 461665 h 461665"/>
              <a:gd name="connsiteX11" fmla="*/ 0 w 2979324"/>
              <a:gd name="connsiteY11" fmla="*/ 461665 h 461665"/>
              <a:gd name="connsiteX12" fmla="*/ 0 w 2979324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324" h="461665" fill="none" extrusionOk="0">
                <a:moveTo>
                  <a:pt x="0" y="0"/>
                </a:moveTo>
                <a:cubicBezTo>
                  <a:pt x="230474" y="-61142"/>
                  <a:pt x="404231" y="53198"/>
                  <a:pt x="536278" y="0"/>
                </a:cubicBezTo>
                <a:cubicBezTo>
                  <a:pt x="668325" y="-53198"/>
                  <a:pt x="890640" y="72353"/>
                  <a:pt x="1161936" y="0"/>
                </a:cubicBezTo>
                <a:cubicBezTo>
                  <a:pt x="1433232" y="-72353"/>
                  <a:pt x="1524366" y="24861"/>
                  <a:pt x="1787594" y="0"/>
                </a:cubicBezTo>
                <a:cubicBezTo>
                  <a:pt x="2050822" y="-24861"/>
                  <a:pt x="2094760" y="1166"/>
                  <a:pt x="2294079" y="0"/>
                </a:cubicBezTo>
                <a:cubicBezTo>
                  <a:pt x="2493399" y="-1166"/>
                  <a:pt x="2814941" y="12111"/>
                  <a:pt x="2979324" y="0"/>
                </a:cubicBezTo>
                <a:cubicBezTo>
                  <a:pt x="3021526" y="107554"/>
                  <a:pt x="2935445" y="352385"/>
                  <a:pt x="2979324" y="461665"/>
                </a:cubicBezTo>
                <a:cubicBezTo>
                  <a:pt x="2710877" y="503062"/>
                  <a:pt x="2610709" y="432276"/>
                  <a:pt x="2413252" y="461665"/>
                </a:cubicBezTo>
                <a:cubicBezTo>
                  <a:pt x="2215795" y="491054"/>
                  <a:pt x="2046942" y="424818"/>
                  <a:pt x="1876974" y="461665"/>
                </a:cubicBezTo>
                <a:cubicBezTo>
                  <a:pt x="1707006" y="498512"/>
                  <a:pt x="1475318" y="436256"/>
                  <a:pt x="1251316" y="461665"/>
                </a:cubicBezTo>
                <a:cubicBezTo>
                  <a:pt x="1027314" y="487074"/>
                  <a:pt x="890893" y="419260"/>
                  <a:pt x="744831" y="461665"/>
                </a:cubicBezTo>
                <a:cubicBezTo>
                  <a:pt x="598769" y="504070"/>
                  <a:pt x="187671" y="388831"/>
                  <a:pt x="0" y="461665"/>
                </a:cubicBezTo>
                <a:cubicBezTo>
                  <a:pt x="-5796" y="361739"/>
                  <a:pt x="38302" y="143660"/>
                  <a:pt x="0" y="0"/>
                </a:cubicBezTo>
                <a:close/>
              </a:path>
              <a:path w="2979324" h="461665" stroke="0" extrusionOk="0">
                <a:moveTo>
                  <a:pt x="0" y="0"/>
                </a:moveTo>
                <a:cubicBezTo>
                  <a:pt x="229293" y="-42983"/>
                  <a:pt x="408881" y="39258"/>
                  <a:pt x="595865" y="0"/>
                </a:cubicBezTo>
                <a:cubicBezTo>
                  <a:pt x="782849" y="-39258"/>
                  <a:pt x="1050312" y="42277"/>
                  <a:pt x="1221523" y="0"/>
                </a:cubicBezTo>
                <a:cubicBezTo>
                  <a:pt x="1392734" y="-42277"/>
                  <a:pt x="1538216" y="43720"/>
                  <a:pt x="1847181" y="0"/>
                </a:cubicBezTo>
                <a:cubicBezTo>
                  <a:pt x="2156146" y="-43720"/>
                  <a:pt x="2127283" y="32051"/>
                  <a:pt x="2353666" y="0"/>
                </a:cubicBezTo>
                <a:cubicBezTo>
                  <a:pt x="2580049" y="-32051"/>
                  <a:pt x="2730882" y="4807"/>
                  <a:pt x="2979324" y="0"/>
                </a:cubicBezTo>
                <a:cubicBezTo>
                  <a:pt x="3020252" y="183321"/>
                  <a:pt x="2968592" y="359893"/>
                  <a:pt x="2979324" y="461665"/>
                </a:cubicBezTo>
                <a:cubicBezTo>
                  <a:pt x="2871523" y="494324"/>
                  <a:pt x="2637893" y="419319"/>
                  <a:pt x="2443046" y="461665"/>
                </a:cubicBezTo>
                <a:cubicBezTo>
                  <a:pt x="2248199" y="504011"/>
                  <a:pt x="1994038" y="419646"/>
                  <a:pt x="1787594" y="461665"/>
                </a:cubicBezTo>
                <a:cubicBezTo>
                  <a:pt x="1581150" y="503684"/>
                  <a:pt x="1440560" y="395748"/>
                  <a:pt x="1132143" y="461665"/>
                </a:cubicBezTo>
                <a:cubicBezTo>
                  <a:pt x="823726" y="527582"/>
                  <a:pt x="459484" y="456668"/>
                  <a:pt x="0" y="461665"/>
                </a:cubicBezTo>
                <a:cubicBezTo>
                  <a:pt x="-34858" y="278192"/>
                  <a:pt x="48300" y="107735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123220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Calibri Light"/>
                <a:ea typeface="Calibri Light"/>
                <a:cs typeface="Calibri Light"/>
              </a:rPr>
              <a:t>and #CrocusChallenge</a:t>
            </a:r>
            <a:endParaRPr lang="en-US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A73128C-5A0A-FDEB-DC16-AA7F83C234F4}"/>
              </a:ext>
            </a:extLst>
          </p:cNvPr>
          <p:cNvSpPr txBox="1"/>
          <p:nvPr/>
        </p:nvSpPr>
        <p:spPr>
          <a:xfrm>
            <a:off x="1107810" y="24134"/>
            <a:ext cx="3001866" cy="136657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b="1" dirty="0">
                <a:latin typeface="Calibri Light"/>
                <a:ea typeface="Calibri"/>
                <a:cs typeface="Calibri"/>
              </a:rPr>
              <a:t>Crocus </a:t>
            </a:r>
          </a:p>
        </p:txBody>
      </p:sp>
      <p:pic>
        <p:nvPicPr>
          <p:cNvPr id="18" name="Picture 17" descr="A bee on a flower&#10;&#10;AI-generated content may be incorrect.">
            <a:extLst>
              <a:ext uri="{FF2B5EF4-FFF2-40B4-BE49-F238E27FC236}">
                <a16:creationId xmlns:a16="http://schemas.microsoft.com/office/drawing/2014/main" id="{B6CA6670-3B6E-2E7E-AFA8-3CA74D75C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286" y="3539429"/>
            <a:ext cx="1908739" cy="191218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7CD460-3FC5-2F74-776B-60173326C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263" y="1401793"/>
            <a:ext cx="2566649" cy="142335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2F569D-1867-868C-36C5-C201856E7B2A}"/>
              </a:ext>
            </a:extLst>
          </p:cNvPr>
          <p:cNvSpPr txBox="1"/>
          <p:nvPr/>
        </p:nvSpPr>
        <p:spPr>
          <a:xfrm>
            <a:off x="2285445" y="3772375"/>
            <a:ext cx="212497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 Light"/>
              </a:rPr>
              <a:t>There are two different types of crocuses- spring flowering and autumn flowering. The best time to plant your Spring crocus bulbs is between September to November.​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Isobel Sexton</cp:lastModifiedBy>
  <cp:revision>420</cp:revision>
  <dcterms:created xsi:type="dcterms:W3CDTF">2025-06-02T14:38:17Z</dcterms:created>
  <dcterms:modified xsi:type="dcterms:W3CDTF">2025-11-05T11:45:39Z</dcterms:modified>
</cp:coreProperties>
</file>