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44978340-9B49-A0E1-6508-A5AD2B6E17C9}" name="Cannelle Tassin de Montaigu" initials="CT" userId="ac0af347e78db4b8" providerId="Windows Live"/>
  <p188:author id="{16D5A9F9-440C-26C8-88D1-29D09D694692}" name="Dave Goulson" initials="DG" userId="S::dg229@sussex.ac.uk::c2067a44-1b77-4a05-934e-e094ef4769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4D2CB-EBB2-98F9-E9A7-0F740F6BCFAB}" v="115" dt="2026-03-16T16:09:41.972"/>
    <p1510:client id="{7668AF90-4F88-40D8-ADE2-0477F6F88A72}" v="23" dt="2026-03-16T13:43:47.685"/>
    <p1510:client id="{A456E386-9364-A434-A1D2-D38054577091}" v="27" dt="2026-03-16T15:44:53.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86" indent="0" algn="ctr">
              <a:buNone/>
              <a:defRPr sz="1500"/>
            </a:lvl2pPr>
            <a:lvl3pPr marL="685772" indent="0" algn="ctr">
              <a:buNone/>
              <a:defRPr sz="1350"/>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199" indent="0" algn="ctr">
              <a:buNone/>
              <a:defRPr sz="1200"/>
            </a:lvl8pPr>
            <a:lvl9pPr marL="2743085"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4CD4C33-E05A-4EBC-8BE4-529E26C6B6C3}"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83380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CD4C33-E05A-4EBC-8BE4-529E26C6B6C3}"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53980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CD4C33-E05A-4EBC-8BE4-529E26C6B6C3}"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13319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CD4C33-E05A-4EBC-8BE4-529E26C6B6C3}"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364698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886" indent="0">
              <a:buNone/>
              <a:defRPr sz="1500">
                <a:solidFill>
                  <a:schemeClr val="tx1">
                    <a:tint val="75000"/>
                  </a:schemeClr>
                </a:solidFill>
              </a:defRPr>
            </a:lvl2pPr>
            <a:lvl3pPr marL="685772" indent="0">
              <a:buNone/>
              <a:defRPr sz="1350">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199"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D4C33-E05A-4EBC-8BE4-529E26C6B6C3}"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43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CD4C33-E05A-4EBC-8BE4-529E26C6B6C3}" type="datetimeFigureOut">
              <a:rPr lang="en-GB" smtClean="0"/>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284173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3618443"/>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3618443"/>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CD4C33-E05A-4EBC-8BE4-529E26C6B6C3}" type="datetimeFigureOut">
              <a:rPr lang="en-GB" smtClean="0"/>
              <a:t>18/03/2026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255683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CD4C33-E05A-4EBC-8BE4-529E26C6B6C3}" type="datetimeFigureOut">
              <a:rPr lang="en-GB" smtClean="0"/>
              <a:t>18/03/2026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352941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D4C33-E05A-4EBC-8BE4-529E26C6B6C3}" type="datetimeFigureOut">
              <a:rPr lang="en-GB" smtClean="0"/>
              <a:t>18/03/2026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86417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4"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CD4C33-E05A-4EBC-8BE4-529E26C6B6C3}" type="datetimeFigureOut">
              <a:rPr lang="en-GB" smtClean="0"/>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404112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0"/>
            </a:lvl1pPr>
            <a:lvl2pPr marL="342886" indent="0">
              <a:buNone/>
              <a:defRPr sz="2100"/>
            </a:lvl2pPr>
            <a:lvl3pPr marL="685772" indent="0">
              <a:buNone/>
              <a:defRPr sz="1800"/>
            </a:lvl3pPr>
            <a:lvl4pPr marL="1028657" indent="0">
              <a:buNone/>
              <a:defRPr sz="1500"/>
            </a:lvl4pPr>
            <a:lvl5pPr marL="1371543" indent="0">
              <a:buNone/>
              <a:defRPr sz="1500"/>
            </a:lvl5pPr>
            <a:lvl6pPr marL="1714428" indent="0">
              <a:buNone/>
              <a:defRPr sz="1500"/>
            </a:lvl6pPr>
            <a:lvl7pPr marL="2057314" indent="0">
              <a:buNone/>
              <a:defRPr sz="1500"/>
            </a:lvl7pPr>
            <a:lvl8pPr marL="2400199" indent="0">
              <a:buNone/>
              <a:defRPr sz="1500"/>
            </a:lvl8pPr>
            <a:lvl9pPr marL="2743085"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CD4C33-E05A-4EBC-8BE4-529E26C6B6C3}" type="datetimeFigureOut">
              <a:rPr lang="en-GB" smtClean="0"/>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47518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4CD4C33-E05A-4EBC-8BE4-529E26C6B6C3}" type="datetimeFigureOut">
              <a:rPr lang="en-GB" smtClean="0"/>
              <a:t>18/03/2026</a:t>
            </a:fld>
            <a:endParaRPr lang="en-GB"/>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1FB0D31-D3F4-45FB-84D3-E596F7B292F3}" type="slidenum">
              <a:rPr lang="en-GB" smtClean="0"/>
              <a:t>‹#›</a:t>
            </a:fld>
            <a:endParaRPr lang="en-GB"/>
          </a:p>
        </p:txBody>
      </p:sp>
    </p:spTree>
    <p:extLst>
      <p:ext uri="{BB962C8B-B14F-4D97-AF65-F5344CB8AC3E}">
        <p14:creationId xmlns:p14="http://schemas.microsoft.com/office/powerpoint/2010/main" val="2947486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7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8" indent="-171443" algn="l" defTabSz="68577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0"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5"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5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3"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28"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6"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7" algn="l" defTabSz="685772" rtl="0" eaLnBrk="1" latinLnBrk="0" hangingPunct="1">
        <a:defRPr sz="1350" kern="1200">
          <a:solidFill>
            <a:schemeClr val="tx1"/>
          </a:solidFill>
          <a:latin typeface="+mn-lt"/>
          <a:ea typeface="+mn-ea"/>
          <a:cs typeface="+mn-cs"/>
        </a:defRPr>
      </a:lvl4pPr>
      <a:lvl5pPr marL="1371543" algn="l" defTabSz="685772" rtl="0" eaLnBrk="1" latinLnBrk="0" hangingPunct="1">
        <a:defRPr sz="1350" kern="1200">
          <a:solidFill>
            <a:schemeClr val="tx1"/>
          </a:solidFill>
          <a:latin typeface="+mn-lt"/>
          <a:ea typeface="+mn-ea"/>
          <a:cs typeface="+mn-cs"/>
        </a:defRPr>
      </a:lvl5pPr>
      <a:lvl6pPr marL="1714428" algn="l" defTabSz="685772" rtl="0" eaLnBrk="1" latinLnBrk="0" hangingPunct="1">
        <a:defRPr sz="1350" kern="1200">
          <a:solidFill>
            <a:schemeClr val="tx1"/>
          </a:solidFill>
          <a:latin typeface="+mn-lt"/>
          <a:ea typeface="+mn-ea"/>
          <a:cs typeface="+mn-cs"/>
        </a:defRPr>
      </a:lvl6pPr>
      <a:lvl7pPr marL="2057314" algn="l" defTabSz="685772" rtl="0" eaLnBrk="1" latinLnBrk="0" hangingPunct="1">
        <a:defRPr sz="1350" kern="1200">
          <a:solidFill>
            <a:schemeClr val="tx1"/>
          </a:solidFill>
          <a:latin typeface="+mn-lt"/>
          <a:ea typeface="+mn-ea"/>
          <a:cs typeface="+mn-cs"/>
        </a:defRPr>
      </a:lvl7pPr>
      <a:lvl8pPr marL="2400199" algn="l" defTabSz="685772" rtl="0" eaLnBrk="1" latinLnBrk="0" hangingPunct="1">
        <a:defRPr sz="1350" kern="1200">
          <a:solidFill>
            <a:schemeClr val="tx1"/>
          </a:solidFill>
          <a:latin typeface="+mn-lt"/>
          <a:ea typeface="+mn-ea"/>
          <a:cs typeface="+mn-cs"/>
        </a:defRPr>
      </a:lvl8pPr>
      <a:lvl9pPr marL="2743085"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mailto:buzzclub.uk@gmail.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buzzclub.uk@gmail.com"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mailto:buzzclub.uk@gmail.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3827" t="24321" r="33950" b="19163"/>
          <a:stretch/>
        </p:blipFill>
        <p:spPr>
          <a:xfrm>
            <a:off x="5695171" y="169571"/>
            <a:ext cx="1002033" cy="988596"/>
          </a:xfrm>
          <a:prstGeom prst="rect">
            <a:avLst/>
          </a:prstGeom>
        </p:spPr>
      </p:pic>
      <p:sp>
        <p:nvSpPr>
          <p:cNvPr id="15" name="Rectangle 14"/>
          <p:cNvSpPr/>
          <p:nvPr/>
        </p:nvSpPr>
        <p:spPr>
          <a:xfrm>
            <a:off x="114169" y="84667"/>
            <a:ext cx="6660752" cy="9719733"/>
          </a:xfrm>
          <a:prstGeom prst="rect">
            <a:avLst/>
          </a:prstGeom>
          <a:noFill/>
          <a:ln w="50800" cmpd="thickThin">
            <a:solidFill>
              <a:srgbClr val="FFC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85419" y="1369900"/>
            <a:ext cx="6318250" cy="3323987"/>
          </a:xfrm>
          <a:prstGeom prst="rect">
            <a:avLst/>
          </a:prstGeom>
          <a:noFill/>
        </p:spPr>
        <p:txBody>
          <a:bodyPr wrap="square" lIns="91440" tIns="45720" rIns="91440" bIns="45720" rtlCol="0" anchor="t">
            <a:spAutoFit/>
          </a:bodyPr>
          <a:lstStyle/>
          <a:p>
            <a:pPr algn="just"/>
            <a:r>
              <a:rPr lang="en-GB" sz="1400" b="1"/>
              <a:t>Background</a:t>
            </a:r>
            <a:endParaRPr lang="en-GB" sz="1400">
              <a:ea typeface="Calibri"/>
              <a:cs typeface="Calibri"/>
            </a:endParaRPr>
          </a:p>
          <a:p>
            <a:pPr algn="just"/>
            <a:r>
              <a:rPr lang="en-GB" sz="1400"/>
              <a:t>Most of UK’s bees are solitary and do not live in colonies like bumblebees or honeybees. They are very important pollinators, but less well-known than their social relatives. Many are 'cavity nesting' bees, with the females creating individual 'cells' inside tunnels using mud or leaves, into which they lay an egg. Each cell is then packed full of pollen, providing food for the larvae as it grows over the Summer. The offspring then hibernate to emerge in Spring as new adults. </a:t>
            </a:r>
          </a:p>
          <a:p>
            <a:pPr algn="just"/>
            <a:endParaRPr lang="en-GB" sz="1400"/>
          </a:p>
          <a:p>
            <a:pPr fontAlgn="base"/>
            <a:r>
              <a:rPr lang="en-GB" sz="1400" b="1"/>
              <a:t>Did you know that we have approximately 270 species of bee in the UK and 250 of those are solitary?</a:t>
            </a:r>
            <a:r>
              <a:rPr lang="en-GB" sz="1400"/>
              <a:t>​</a:t>
            </a:r>
          </a:p>
          <a:p>
            <a:pPr fontAlgn="base"/>
            <a:r>
              <a:rPr lang="en-GB" sz="1400"/>
              <a:t>We want to investigate what design features/location bees favour in solitary bee hotels and how to make them optimal for as many different bee species as possible. Finding this out will help us conserve pollinators in our gardens across the UK and help protect them against threats such as climate change!</a:t>
            </a:r>
          </a:p>
          <a:p>
            <a:pPr algn="just"/>
            <a:endParaRPr lang="en-GB" sz="1400">
              <a:ea typeface="Calibri"/>
              <a:cs typeface="Calibri"/>
            </a:endParaRPr>
          </a:p>
        </p:txBody>
      </p:sp>
      <p:sp>
        <p:nvSpPr>
          <p:cNvPr id="17" name="TextBox 16"/>
          <p:cNvSpPr txBox="1"/>
          <p:nvPr/>
        </p:nvSpPr>
        <p:spPr>
          <a:xfrm>
            <a:off x="254333" y="169571"/>
            <a:ext cx="5180295" cy="1200329"/>
          </a:xfrm>
          <a:prstGeom prst="rect">
            <a:avLst/>
          </a:prstGeom>
          <a:noFill/>
        </p:spPr>
        <p:txBody>
          <a:bodyPr wrap="square" lIns="91440" tIns="45720" rIns="91440" bIns="45720" rtlCol="0" anchor="t">
            <a:spAutoFit/>
          </a:bodyPr>
          <a:lstStyle/>
          <a:p>
            <a:r>
              <a:rPr lang="en-GB" sz="3600" b="1">
                <a:solidFill>
                  <a:schemeClr val="tx1">
                    <a:lumMod val="75000"/>
                    <a:lumOff val="25000"/>
                  </a:schemeClr>
                </a:solidFill>
              </a:rPr>
              <a:t>The Big Bee Hotel </a:t>
            </a:r>
          </a:p>
          <a:p>
            <a:r>
              <a:rPr lang="en-GB" sz="3600" b="1">
                <a:solidFill>
                  <a:schemeClr val="tx1">
                    <a:lumMod val="75000"/>
                    <a:lumOff val="25000"/>
                  </a:schemeClr>
                </a:solidFill>
                <a:ea typeface="Calibri"/>
                <a:cs typeface="Calibri"/>
              </a:rPr>
              <a:t>Experiment 2026</a:t>
            </a:r>
          </a:p>
        </p:txBody>
      </p:sp>
      <p:grpSp>
        <p:nvGrpSpPr>
          <p:cNvPr id="3" name="Group 2">
            <a:extLst>
              <a:ext uri="{FF2B5EF4-FFF2-40B4-BE49-F238E27FC236}">
                <a16:creationId xmlns:a16="http://schemas.microsoft.com/office/drawing/2014/main" id="{DEC9F850-8F4C-6A46-0CB0-92D872CC01A1}"/>
              </a:ext>
            </a:extLst>
          </p:cNvPr>
          <p:cNvGrpSpPr/>
          <p:nvPr/>
        </p:nvGrpSpPr>
        <p:grpSpPr>
          <a:xfrm>
            <a:off x="285419" y="8787839"/>
            <a:ext cx="5487225" cy="869915"/>
            <a:chOff x="216516" y="8627820"/>
            <a:chExt cx="5487225" cy="466005"/>
          </a:xfrm>
        </p:grpSpPr>
        <p:sp>
          <p:nvSpPr>
            <p:cNvPr id="5" name="TextBox 4">
              <a:extLst>
                <a:ext uri="{FF2B5EF4-FFF2-40B4-BE49-F238E27FC236}">
                  <a16:creationId xmlns:a16="http://schemas.microsoft.com/office/drawing/2014/main" id="{53B2061E-4E5B-A027-C0F1-6FA99875E22B}"/>
                </a:ext>
              </a:extLst>
            </p:cNvPr>
            <p:cNvSpPr txBox="1"/>
            <p:nvPr/>
          </p:nvSpPr>
          <p:spPr>
            <a:xfrm>
              <a:off x="1047538" y="8627820"/>
              <a:ext cx="4656203" cy="214335"/>
            </a:xfrm>
            <a:prstGeom prst="rect">
              <a:avLst/>
            </a:prstGeom>
            <a:noFill/>
          </p:spPr>
          <p:txBody>
            <a:bodyPr wrap="square" rtlCol="0">
              <a:spAutoFit/>
            </a:bodyPr>
            <a:lstStyle/>
            <a:p>
              <a:pPr algn="ctr"/>
              <a:r>
                <a:rPr lang="en-GB" sz="2000" b="1"/>
                <a:t>Any questions? Contact us!</a:t>
              </a:r>
            </a:p>
          </p:txBody>
        </p:sp>
        <p:pic>
          <p:nvPicPr>
            <p:cNvPr id="6" name="Picture 5">
              <a:extLst>
                <a:ext uri="{FF2B5EF4-FFF2-40B4-BE49-F238E27FC236}">
                  <a16:creationId xmlns:a16="http://schemas.microsoft.com/office/drawing/2014/main" id="{87350BDC-6B84-AD05-D0D7-C455DFE7CC9F}"/>
                </a:ext>
              </a:extLst>
            </p:cNvPr>
            <p:cNvPicPr>
              <a:picLocks noChangeAspect="1"/>
            </p:cNvPicPr>
            <p:nvPr/>
          </p:nvPicPr>
          <p:blipFill>
            <a:blip r:embed="rId3"/>
            <a:stretch>
              <a:fillRect/>
            </a:stretch>
          </p:blipFill>
          <p:spPr>
            <a:xfrm>
              <a:off x="216516" y="8684951"/>
              <a:ext cx="1405345" cy="366264"/>
            </a:xfrm>
            <a:prstGeom prst="rect">
              <a:avLst/>
            </a:prstGeom>
          </p:spPr>
        </p:pic>
        <p:sp>
          <p:nvSpPr>
            <p:cNvPr id="7" name="TextBox 6">
              <a:extLst>
                <a:ext uri="{FF2B5EF4-FFF2-40B4-BE49-F238E27FC236}">
                  <a16:creationId xmlns:a16="http://schemas.microsoft.com/office/drawing/2014/main" id="{78695DF5-645A-2F62-B5DE-FC40E31D5790}"/>
                </a:ext>
              </a:extLst>
            </p:cNvPr>
            <p:cNvSpPr txBox="1"/>
            <p:nvPr/>
          </p:nvSpPr>
          <p:spPr>
            <a:xfrm>
              <a:off x="2058527" y="8813541"/>
              <a:ext cx="2634227" cy="280284"/>
            </a:xfrm>
            <a:prstGeom prst="rect">
              <a:avLst/>
            </a:prstGeom>
            <a:noFill/>
          </p:spPr>
          <p:txBody>
            <a:bodyPr wrap="square" rtlCol="0">
              <a:spAutoFit/>
            </a:bodyPr>
            <a:lstStyle/>
            <a:p>
              <a:r>
                <a:rPr lang="en-GB" sz="1400" b="1"/>
                <a:t>Email: </a:t>
              </a:r>
              <a:r>
                <a:rPr lang="en-GB" sz="1400" b="1">
                  <a:hlinkClick r:id="rId4"/>
                </a:rPr>
                <a:t>buzzclub.uk@gmail.com</a:t>
              </a:r>
              <a:endParaRPr lang="en-GB" sz="1400" b="1"/>
            </a:p>
            <a:p>
              <a:r>
                <a:rPr lang="en-GB" sz="1400" b="1"/>
                <a:t>Website: www.thebuzzclub.uk</a:t>
              </a:r>
              <a:endParaRPr lang="en-GB" sz="1400"/>
            </a:p>
          </p:txBody>
        </p:sp>
      </p:grpSp>
      <p:pic>
        <p:nvPicPr>
          <p:cNvPr id="4" name="Picture 3" descr="A qr code with a dinosaur&#10;&#10;AI-generated content may be incorrect.">
            <a:extLst>
              <a:ext uri="{FF2B5EF4-FFF2-40B4-BE49-F238E27FC236}">
                <a16:creationId xmlns:a16="http://schemas.microsoft.com/office/drawing/2014/main" id="{FB215C63-1F91-B0A4-383F-B17FD16649D3}"/>
              </a:ext>
            </a:extLst>
          </p:cNvPr>
          <p:cNvPicPr>
            <a:picLocks noChangeAspect="1"/>
          </p:cNvPicPr>
          <p:nvPr/>
        </p:nvPicPr>
        <p:blipFill>
          <a:blip r:embed="rId5"/>
          <a:stretch>
            <a:fillRect/>
          </a:stretch>
        </p:blipFill>
        <p:spPr>
          <a:xfrm>
            <a:off x="5367687" y="8464433"/>
            <a:ext cx="1271996" cy="1271996"/>
          </a:xfrm>
          <a:prstGeom prst="rect">
            <a:avLst/>
          </a:prstGeom>
        </p:spPr>
      </p:pic>
      <p:sp>
        <p:nvSpPr>
          <p:cNvPr id="2" name="TextBox 1">
            <a:extLst>
              <a:ext uri="{FF2B5EF4-FFF2-40B4-BE49-F238E27FC236}">
                <a16:creationId xmlns:a16="http://schemas.microsoft.com/office/drawing/2014/main" id="{E74FAC41-37B1-E8B6-D18F-BF4E44A92A08}"/>
              </a:ext>
            </a:extLst>
          </p:cNvPr>
          <p:cNvSpPr txBox="1"/>
          <p:nvPr/>
        </p:nvSpPr>
        <p:spPr>
          <a:xfrm>
            <a:off x="285419" y="4598458"/>
            <a:ext cx="3143581" cy="4185761"/>
          </a:xfrm>
          <a:prstGeom prst="rect">
            <a:avLst/>
          </a:prstGeom>
          <a:noFill/>
        </p:spPr>
        <p:txBody>
          <a:bodyPr wrap="square" rtlCol="0">
            <a:spAutoFit/>
          </a:bodyPr>
          <a:lstStyle/>
          <a:p>
            <a:pPr algn="just"/>
            <a:endParaRPr lang="en-GB" sz="1400">
              <a:ea typeface="Calibri"/>
              <a:cs typeface="Calibri"/>
            </a:endParaRPr>
          </a:p>
          <a:p>
            <a:pPr algn="just"/>
            <a:r>
              <a:rPr lang="en-GB" sz="1400" b="1">
                <a:ea typeface="Calibri"/>
                <a:cs typeface="Calibri"/>
              </a:rPr>
              <a:t>What we know so far</a:t>
            </a:r>
          </a:p>
          <a:p>
            <a:pPr algn="just"/>
            <a:r>
              <a:rPr lang="en-GB" sz="1400">
                <a:ea typeface="Calibri"/>
                <a:cs typeface="Calibri"/>
              </a:rPr>
              <a:t>This will be the third year this project has run. So far, we have collected data from 1003 bee hotels. We are currently in the process of writing a report for publication and thanks to your hard work, we now have a great insight into the preferences of these bees. All of this will be presented in ‘The Big Bee Hotel Experiment: Retrospective’ webinar shortly. </a:t>
            </a:r>
          </a:p>
          <a:p>
            <a:pPr algn="just"/>
            <a:endParaRPr lang="en-GB" sz="1400">
              <a:ea typeface="Calibri"/>
              <a:cs typeface="Calibri"/>
            </a:endParaRPr>
          </a:p>
          <a:p>
            <a:pPr algn="just"/>
            <a:r>
              <a:rPr lang="en-GB" sz="1400" b="1">
                <a:ea typeface="Calibri"/>
                <a:cs typeface="Calibri"/>
              </a:rPr>
              <a:t>Filling the knowledge gaps </a:t>
            </a:r>
          </a:p>
          <a:p>
            <a:pPr algn="just"/>
            <a:r>
              <a:rPr lang="en-GB" sz="1400">
                <a:ea typeface="Calibri"/>
                <a:cs typeface="Calibri"/>
              </a:rPr>
              <a:t>From analysing the data collected from 2024 and 2025, a couple of new questions have arisen. This year you can  choose from two projects to help us answer these questions! </a:t>
            </a:r>
          </a:p>
        </p:txBody>
      </p:sp>
      <p:sp>
        <p:nvSpPr>
          <p:cNvPr id="11" name="TextBox 10">
            <a:extLst>
              <a:ext uri="{FF2B5EF4-FFF2-40B4-BE49-F238E27FC236}">
                <a16:creationId xmlns:a16="http://schemas.microsoft.com/office/drawing/2014/main" id="{0E55B9A3-9B83-FB5D-A296-78A56589346F}"/>
              </a:ext>
            </a:extLst>
          </p:cNvPr>
          <p:cNvSpPr txBox="1"/>
          <p:nvPr/>
        </p:nvSpPr>
        <p:spPr>
          <a:xfrm>
            <a:off x="5621839" y="8218638"/>
            <a:ext cx="2113006" cy="307777"/>
          </a:xfrm>
          <a:prstGeom prst="rect">
            <a:avLst/>
          </a:prstGeom>
          <a:noFill/>
        </p:spPr>
        <p:txBody>
          <a:bodyPr wrap="square" rtlCol="0">
            <a:spAutoFit/>
          </a:bodyPr>
          <a:lstStyle/>
          <a:p>
            <a:r>
              <a:rPr lang="en-GB" sz="1400">
                <a:solidFill>
                  <a:schemeClr val="bg1"/>
                </a:solidFill>
              </a:rPr>
              <a:t>Sam James</a:t>
            </a:r>
          </a:p>
        </p:txBody>
      </p:sp>
      <p:pic>
        <p:nvPicPr>
          <p:cNvPr id="12" name="Picture 11" descr="A poster of a few different types of objects&#10;&#10;AI-generated content may be incorrect.">
            <a:extLst>
              <a:ext uri="{FF2B5EF4-FFF2-40B4-BE49-F238E27FC236}">
                <a16:creationId xmlns:a16="http://schemas.microsoft.com/office/drawing/2014/main" id="{5BA4E2CE-2DFA-941E-D046-FA2F699618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0086" y="4486017"/>
            <a:ext cx="1656048" cy="4140119"/>
          </a:xfrm>
          <a:prstGeom prst="rect">
            <a:avLst/>
          </a:prstGeom>
        </p:spPr>
      </p:pic>
      <p:pic>
        <p:nvPicPr>
          <p:cNvPr id="14" name="Picture 13" descr="A bee on a piece of wood&#10;&#10;AI-generated content may be incorrect.">
            <a:extLst>
              <a:ext uri="{FF2B5EF4-FFF2-40B4-BE49-F238E27FC236}">
                <a16:creationId xmlns:a16="http://schemas.microsoft.com/office/drawing/2014/main" id="{856DA69A-4BED-B918-9A59-E7E98D9E99D4}"/>
              </a:ext>
            </a:extLst>
          </p:cNvPr>
          <p:cNvPicPr>
            <a:picLocks noChangeAspect="1"/>
          </p:cNvPicPr>
          <p:nvPr/>
        </p:nvPicPr>
        <p:blipFill>
          <a:blip r:embed="rId7">
            <a:extLst>
              <a:ext uri="{28A0092B-C50C-407E-A947-70E740481C1C}">
                <a14:useLocalDpi xmlns:a14="http://schemas.microsoft.com/office/drawing/2010/main" val="0"/>
              </a:ext>
            </a:extLst>
          </a:blip>
          <a:srcRect l="16279" r="43604"/>
          <a:stretch>
            <a:fillRect/>
          </a:stretch>
        </p:blipFill>
        <p:spPr>
          <a:xfrm>
            <a:off x="5147220" y="4495492"/>
            <a:ext cx="1512143" cy="3822542"/>
          </a:xfrm>
          <a:prstGeom prst="rect">
            <a:avLst/>
          </a:prstGeom>
        </p:spPr>
      </p:pic>
      <p:sp>
        <p:nvSpPr>
          <p:cNvPr id="16" name="TextBox 15">
            <a:extLst>
              <a:ext uri="{FF2B5EF4-FFF2-40B4-BE49-F238E27FC236}">
                <a16:creationId xmlns:a16="http://schemas.microsoft.com/office/drawing/2014/main" id="{6DDEF777-34E2-B4B9-61DE-35D4EC6D3001}"/>
              </a:ext>
            </a:extLst>
          </p:cNvPr>
          <p:cNvSpPr txBox="1"/>
          <p:nvPr/>
        </p:nvSpPr>
        <p:spPr>
          <a:xfrm>
            <a:off x="5805987" y="8064509"/>
            <a:ext cx="872355" cy="276999"/>
          </a:xfrm>
          <a:prstGeom prst="rect">
            <a:avLst/>
          </a:prstGeom>
          <a:noFill/>
        </p:spPr>
        <p:txBody>
          <a:bodyPr wrap="none" rtlCol="0">
            <a:spAutoFit/>
          </a:bodyPr>
          <a:lstStyle/>
          <a:p>
            <a:r>
              <a:rPr lang="en-GB" sz="1200"/>
              <a:t>Sam James</a:t>
            </a:r>
          </a:p>
        </p:txBody>
      </p:sp>
    </p:spTree>
    <p:extLst>
      <p:ext uri="{BB962C8B-B14F-4D97-AF65-F5344CB8AC3E}">
        <p14:creationId xmlns:p14="http://schemas.microsoft.com/office/powerpoint/2010/main" val="356887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4169" y="102016"/>
            <a:ext cx="6660752" cy="9719733"/>
          </a:xfrm>
          <a:prstGeom prst="rect">
            <a:avLst/>
          </a:prstGeom>
          <a:noFill/>
          <a:ln w="50800" cmpd="thickThin">
            <a:solidFill>
              <a:srgbClr val="FFC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5FB8CC5-442C-5FBB-BDF7-074DDE742712}"/>
              </a:ext>
            </a:extLst>
          </p:cNvPr>
          <p:cNvSpPr txBox="1"/>
          <p:nvPr/>
        </p:nvSpPr>
        <p:spPr>
          <a:xfrm>
            <a:off x="162561" y="183736"/>
            <a:ext cx="6612360" cy="369332"/>
          </a:xfrm>
          <a:prstGeom prst="rect">
            <a:avLst/>
          </a:prstGeom>
          <a:noFill/>
        </p:spPr>
        <p:txBody>
          <a:bodyPr wrap="square" lIns="91440" tIns="45720" rIns="91440" bIns="45720" rtlCol="0" anchor="t">
            <a:spAutoFit/>
          </a:bodyPr>
          <a:lstStyle/>
          <a:p>
            <a:pPr algn="ctr"/>
            <a:r>
              <a:rPr lang="en-GB" b="1"/>
              <a:t>Your Project Choices </a:t>
            </a:r>
          </a:p>
        </p:txBody>
      </p:sp>
      <p:grpSp>
        <p:nvGrpSpPr>
          <p:cNvPr id="2" name="Group 1">
            <a:extLst>
              <a:ext uri="{FF2B5EF4-FFF2-40B4-BE49-F238E27FC236}">
                <a16:creationId xmlns:a16="http://schemas.microsoft.com/office/drawing/2014/main" id="{6C271E4C-1107-6711-CEC3-2D9AE1C08E03}"/>
              </a:ext>
            </a:extLst>
          </p:cNvPr>
          <p:cNvGrpSpPr/>
          <p:nvPr/>
        </p:nvGrpSpPr>
        <p:grpSpPr>
          <a:xfrm>
            <a:off x="285419" y="8787839"/>
            <a:ext cx="5487225" cy="869915"/>
            <a:chOff x="216516" y="8627820"/>
            <a:chExt cx="5487225" cy="466005"/>
          </a:xfrm>
        </p:grpSpPr>
        <p:sp>
          <p:nvSpPr>
            <p:cNvPr id="8" name="TextBox 7">
              <a:extLst>
                <a:ext uri="{FF2B5EF4-FFF2-40B4-BE49-F238E27FC236}">
                  <a16:creationId xmlns:a16="http://schemas.microsoft.com/office/drawing/2014/main" id="{B4EF29BE-E8B6-6DD7-87E7-F1F1CA6E1EE4}"/>
                </a:ext>
              </a:extLst>
            </p:cNvPr>
            <p:cNvSpPr txBox="1"/>
            <p:nvPr/>
          </p:nvSpPr>
          <p:spPr>
            <a:xfrm>
              <a:off x="1047538" y="8627820"/>
              <a:ext cx="4656203" cy="214335"/>
            </a:xfrm>
            <a:prstGeom prst="rect">
              <a:avLst/>
            </a:prstGeom>
            <a:noFill/>
          </p:spPr>
          <p:txBody>
            <a:bodyPr wrap="square" rtlCol="0">
              <a:spAutoFit/>
            </a:bodyPr>
            <a:lstStyle/>
            <a:p>
              <a:pPr algn="ctr"/>
              <a:r>
                <a:rPr lang="en-GB" sz="2000" b="1"/>
                <a:t>Any questions? Contact us!</a:t>
              </a:r>
            </a:p>
          </p:txBody>
        </p:sp>
        <p:pic>
          <p:nvPicPr>
            <p:cNvPr id="9" name="Picture 8">
              <a:extLst>
                <a:ext uri="{FF2B5EF4-FFF2-40B4-BE49-F238E27FC236}">
                  <a16:creationId xmlns:a16="http://schemas.microsoft.com/office/drawing/2014/main" id="{49D6F18E-90C3-E947-1E61-DC86D92D22EA}"/>
                </a:ext>
              </a:extLst>
            </p:cNvPr>
            <p:cNvPicPr>
              <a:picLocks noChangeAspect="1"/>
            </p:cNvPicPr>
            <p:nvPr/>
          </p:nvPicPr>
          <p:blipFill>
            <a:blip r:embed="rId2"/>
            <a:stretch>
              <a:fillRect/>
            </a:stretch>
          </p:blipFill>
          <p:spPr>
            <a:xfrm>
              <a:off x="216516" y="8684951"/>
              <a:ext cx="1405345" cy="366264"/>
            </a:xfrm>
            <a:prstGeom prst="rect">
              <a:avLst/>
            </a:prstGeom>
          </p:spPr>
        </p:pic>
        <p:sp>
          <p:nvSpPr>
            <p:cNvPr id="11" name="TextBox 10">
              <a:extLst>
                <a:ext uri="{FF2B5EF4-FFF2-40B4-BE49-F238E27FC236}">
                  <a16:creationId xmlns:a16="http://schemas.microsoft.com/office/drawing/2014/main" id="{04C5FA91-419C-B916-37E2-6B4ECD269E06}"/>
                </a:ext>
              </a:extLst>
            </p:cNvPr>
            <p:cNvSpPr txBox="1"/>
            <p:nvPr/>
          </p:nvSpPr>
          <p:spPr>
            <a:xfrm>
              <a:off x="2058527" y="8813541"/>
              <a:ext cx="2634227" cy="280284"/>
            </a:xfrm>
            <a:prstGeom prst="rect">
              <a:avLst/>
            </a:prstGeom>
            <a:noFill/>
          </p:spPr>
          <p:txBody>
            <a:bodyPr wrap="square" rtlCol="0">
              <a:spAutoFit/>
            </a:bodyPr>
            <a:lstStyle/>
            <a:p>
              <a:r>
                <a:rPr lang="en-GB" sz="1400" b="1"/>
                <a:t>Email: </a:t>
              </a:r>
              <a:r>
                <a:rPr lang="en-GB" sz="1400" b="1">
                  <a:hlinkClick r:id="rId3"/>
                </a:rPr>
                <a:t>buzzclub.uk@gmail.com</a:t>
              </a:r>
              <a:endParaRPr lang="en-GB" sz="1400" b="1"/>
            </a:p>
            <a:p>
              <a:r>
                <a:rPr lang="en-GB" sz="1400" b="1"/>
                <a:t>Website: www.thebuzzclub.uk</a:t>
              </a:r>
              <a:endParaRPr lang="en-GB" sz="1400"/>
            </a:p>
          </p:txBody>
        </p:sp>
      </p:grpSp>
      <p:pic>
        <p:nvPicPr>
          <p:cNvPr id="5" name="Picture 4" descr="A qr code with a dinosaur&#10;&#10;AI-generated content may be incorrect.">
            <a:extLst>
              <a:ext uri="{FF2B5EF4-FFF2-40B4-BE49-F238E27FC236}">
                <a16:creationId xmlns:a16="http://schemas.microsoft.com/office/drawing/2014/main" id="{5D386070-4442-EB6D-E218-71F8D3E956C4}"/>
              </a:ext>
            </a:extLst>
          </p:cNvPr>
          <p:cNvPicPr>
            <a:picLocks noChangeAspect="1"/>
          </p:cNvPicPr>
          <p:nvPr/>
        </p:nvPicPr>
        <p:blipFill>
          <a:blip r:embed="rId4"/>
          <a:stretch>
            <a:fillRect/>
          </a:stretch>
        </p:blipFill>
        <p:spPr>
          <a:xfrm>
            <a:off x="5367687" y="8464433"/>
            <a:ext cx="1271996" cy="1271996"/>
          </a:xfrm>
          <a:prstGeom prst="rect">
            <a:avLst/>
          </a:prstGeom>
        </p:spPr>
      </p:pic>
      <p:sp>
        <p:nvSpPr>
          <p:cNvPr id="14" name="TextBox 13">
            <a:extLst>
              <a:ext uri="{FF2B5EF4-FFF2-40B4-BE49-F238E27FC236}">
                <a16:creationId xmlns:a16="http://schemas.microsoft.com/office/drawing/2014/main" id="{186247D6-1421-A4CA-775B-892FA1FB8485}"/>
              </a:ext>
            </a:extLst>
          </p:cNvPr>
          <p:cNvSpPr txBox="1"/>
          <p:nvPr/>
        </p:nvSpPr>
        <p:spPr>
          <a:xfrm>
            <a:off x="162561" y="554151"/>
            <a:ext cx="6612360" cy="369332"/>
          </a:xfrm>
          <a:prstGeom prst="rect">
            <a:avLst/>
          </a:prstGeom>
          <a:noFill/>
        </p:spPr>
        <p:txBody>
          <a:bodyPr wrap="square" lIns="91440" tIns="45720" rIns="91440" bIns="45720" rtlCol="0" anchor="t">
            <a:spAutoFit/>
          </a:bodyPr>
          <a:lstStyle/>
          <a:p>
            <a:pPr algn="ctr"/>
            <a:r>
              <a:rPr lang="en-GB" b="1"/>
              <a:t>The Big Bee Hotel Experiment 2026</a:t>
            </a:r>
          </a:p>
        </p:txBody>
      </p:sp>
      <p:sp>
        <p:nvSpPr>
          <p:cNvPr id="17" name="TextBox 16">
            <a:extLst>
              <a:ext uri="{FF2B5EF4-FFF2-40B4-BE49-F238E27FC236}">
                <a16:creationId xmlns:a16="http://schemas.microsoft.com/office/drawing/2014/main" id="{FFBD2139-1A26-CF69-4D31-D14DC00FB16D}"/>
              </a:ext>
            </a:extLst>
          </p:cNvPr>
          <p:cNvSpPr txBox="1"/>
          <p:nvPr/>
        </p:nvSpPr>
        <p:spPr>
          <a:xfrm>
            <a:off x="271888" y="883566"/>
            <a:ext cx="6314223" cy="3108543"/>
          </a:xfrm>
          <a:prstGeom prst="rect">
            <a:avLst/>
          </a:prstGeom>
          <a:noFill/>
        </p:spPr>
        <p:txBody>
          <a:bodyPr wrap="square" lIns="91440" tIns="45720" rIns="91440" bIns="45720" rtlCol="0" anchor="t">
            <a:spAutoFit/>
          </a:bodyPr>
          <a:lstStyle/>
          <a:p>
            <a:pPr algn="ctr"/>
            <a:r>
              <a:rPr lang="en-GB" sz="1400">
                <a:ea typeface="Calibri"/>
                <a:cs typeface="Calibri" panose="020F0502020204030204"/>
              </a:rPr>
              <a:t>Both of the new sub-projects on the following page need what we call a ‘control’ data set for comparison. This means that firstly we are looking for bee hotels in the exact same way as previous years! </a:t>
            </a:r>
          </a:p>
          <a:p>
            <a:pPr algn="ctr"/>
            <a:endParaRPr lang="en-GB" sz="1400">
              <a:ea typeface="Calibri"/>
              <a:cs typeface="Calibri" panose="020F0502020204030204"/>
            </a:endParaRPr>
          </a:p>
          <a:p>
            <a:pPr algn="ctr"/>
            <a:r>
              <a:rPr lang="en-GB" sz="1400">
                <a:ea typeface="Calibri"/>
                <a:cs typeface="Calibri" panose="020F0502020204030204"/>
              </a:rPr>
              <a:t>If you have a bee hotel that fits the below criteria, please register it with us as early in the bee season as possible. You will be able to do this from late March to the end of May. You will be asked questions about the dimensions of your hotel, along with the location you have placed it in. You will then be asked to send us a photo of your hotel once a month. </a:t>
            </a:r>
          </a:p>
          <a:p>
            <a:pPr algn="ctr"/>
            <a:endParaRPr lang="en-GB" sz="1400">
              <a:ea typeface="Calibri"/>
              <a:cs typeface="Calibri" panose="020F0502020204030204"/>
            </a:endParaRPr>
          </a:p>
          <a:p>
            <a:pPr algn="ctr"/>
            <a:r>
              <a:rPr lang="en-GB" sz="1400">
                <a:ea typeface="Calibri"/>
                <a:cs typeface="Calibri" panose="020F0502020204030204"/>
              </a:rPr>
              <a:t>If you have one hotel, it is up to you if you would like it to be a control hotel, a Late Check-In hotel or a Bee Creative hotel. If you have more than one hotel, fantastic, the more the merrier! Please consider registering one as a control hotel and then choosing one of the sub-projects for your other hotel(s).</a:t>
            </a:r>
          </a:p>
        </p:txBody>
      </p:sp>
      <p:pic>
        <p:nvPicPr>
          <p:cNvPr id="19" name="Picture 18" descr="A poster with a checklist in the middle of a field of flowers&#10;&#10;AI-generated content may be incorrect.">
            <a:extLst>
              <a:ext uri="{FF2B5EF4-FFF2-40B4-BE49-F238E27FC236}">
                <a16:creationId xmlns:a16="http://schemas.microsoft.com/office/drawing/2014/main" id="{82448361-391B-0AD2-D203-3FB4A18EC6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3870" y="3990288"/>
            <a:ext cx="3029741" cy="4285348"/>
          </a:xfrm>
          <a:prstGeom prst="rect">
            <a:avLst/>
          </a:prstGeom>
        </p:spPr>
      </p:pic>
      <p:sp>
        <p:nvSpPr>
          <p:cNvPr id="20" name="TextBox 19">
            <a:extLst>
              <a:ext uri="{FF2B5EF4-FFF2-40B4-BE49-F238E27FC236}">
                <a16:creationId xmlns:a16="http://schemas.microsoft.com/office/drawing/2014/main" id="{D5DA4B1C-8B20-CC2F-C8F6-3C1BED741E0A}"/>
              </a:ext>
            </a:extLst>
          </p:cNvPr>
          <p:cNvSpPr txBox="1"/>
          <p:nvPr/>
        </p:nvSpPr>
        <p:spPr>
          <a:xfrm>
            <a:off x="138362" y="8320850"/>
            <a:ext cx="6612360" cy="307777"/>
          </a:xfrm>
          <a:prstGeom prst="rect">
            <a:avLst/>
          </a:prstGeom>
          <a:noFill/>
        </p:spPr>
        <p:txBody>
          <a:bodyPr wrap="square" lIns="91440" tIns="45720" rIns="91440" bIns="45720" rtlCol="0" anchor="t">
            <a:spAutoFit/>
          </a:bodyPr>
          <a:lstStyle/>
          <a:p>
            <a:pPr algn="ctr"/>
            <a:r>
              <a:rPr lang="en-GB" sz="1400" b="1"/>
              <a:t>All bee hotels in this project (no matter the sub-project) need to fit this criteria. </a:t>
            </a:r>
          </a:p>
        </p:txBody>
      </p:sp>
    </p:spTree>
    <p:extLst>
      <p:ext uri="{BB962C8B-B14F-4D97-AF65-F5344CB8AC3E}">
        <p14:creationId xmlns:p14="http://schemas.microsoft.com/office/powerpoint/2010/main" val="355430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7E251-09CC-F351-F20E-B18AAAD68DC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4F1CC1D-91CC-4B7E-1AD3-43FDC854B561}"/>
              </a:ext>
            </a:extLst>
          </p:cNvPr>
          <p:cNvSpPr/>
          <p:nvPr/>
        </p:nvSpPr>
        <p:spPr>
          <a:xfrm>
            <a:off x="114169" y="102016"/>
            <a:ext cx="6660752" cy="9719733"/>
          </a:xfrm>
          <a:prstGeom prst="rect">
            <a:avLst/>
          </a:prstGeom>
          <a:noFill/>
          <a:ln w="50800" cmpd="thickThin">
            <a:solidFill>
              <a:srgbClr val="FFC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F6E9F58-F2F9-A7F4-4CA7-8BB55153E264}"/>
              </a:ext>
            </a:extLst>
          </p:cNvPr>
          <p:cNvGrpSpPr/>
          <p:nvPr/>
        </p:nvGrpSpPr>
        <p:grpSpPr>
          <a:xfrm>
            <a:off x="285419" y="8787839"/>
            <a:ext cx="5487225" cy="869915"/>
            <a:chOff x="216516" y="8627820"/>
            <a:chExt cx="5487225" cy="466005"/>
          </a:xfrm>
        </p:grpSpPr>
        <p:sp>
          <p:nvSpPr>
            <p:cNvPr id="8" name="TextBox 7">
              <a:extLst>
                <a:ext uri="{FF2B5EF4-FFF2-40B4-BE49-F238E27FC236}">
                  <a16:creationId xmlns:a16="http://schemas.microsoft.com/office/drawing/2014/main" id="{C0E8506B-6E56-D6EF-6E60-E1D76888C0A4}"/>
                </a:ext>
              </a:extLst>
            </p:cNvPr>
            <p:cNvSpPr txBox="1"/>
            <p:nvPr/>
          </p:nvSpPr>
          <p:spPr>
            <a:xfrm>
              <a:off x="1047538" y="8627820"/>
              <a:ext cx="4656203" cy="214335"/>
            </a:xfrm>
            <a:prstGeom prst="rect">
              <a:avLst/>
            </a:prstGeom>
            <a:noFill/>
          </p:spPr>
          <p:txBody>
            <a:bodyPr wrap="square" rtlCol="0">
              <a:spAutoFit/>
            </a:bodyPr>
            <a:lstStyle/>
            <a:p>
              <a:pPr algn="ctr"/>
              <a:r>
                <a:rPr lang="en-GB" sz="2000" b="1"/>
                <a:t>Any questions? Contact us!</a:t>
              </a:r>
            </a:p>
          </p:txBody>
        </p:sp>
        <p:pic>
          <p:nvPicPr>
            <p:cNvPr id="9" name="Picture 8">
              <a:extLst>
                <a:ext uri="{FF2B5EF4-FFF2-40B4-BE49-F238E27FC236}">
                  <a16:creationId xmlns:a16="http://schemas.microsoft.com/office/drawing/2014/main" id="{25AA2878-AB8D-D67A-D32E-74A8E5BB3C55}"/>
                </a:ext>
              </a:extLst>
            </p:cNvPr>
            <p:cNvPicPr>
              <a:picLocks noChangeAspect="1"/>
            </p:cNvPicPr>
            <p:nvPr/>
          </p:nvPicPr>
          <p:blipFill>
            <a:blip r:embed="rId2"/>
            <a:stretch>
              <a:fillRect/>
            </a:stretch>
          </p:blipFill>
          <p:spPr>
            <a:xfrm>
              <a:off x="216516" y="8684951"/>
              <a:ext cx="1405345" cy="366264"/>
            </a:xfrm>
            <a:prstGeom prst="rect">
              <a:avLst/>
            </a:prstGeom>
          </p:spPr>
        </p:pic>
        <p:sp>
          <p:nvSpPr>
            <p:cNvPr id="11" name="TextBox 10">
              <a:extLst>
                <a:ext uri="{FF2B5EF4-FFF2-40B4-BE49-F238E27FC236}">
                  <a16:creationId xmlns:a16="http://schemas.microsoft.com/office/drawing/2014/main" id="{285F8383-382A-3CDF-311D-A10E6BD88C8E}"/>
                </a:ext>
              </a:extLst>
            </p:cNvPr>
            <p:cNvSpPr txBox="1"/>
            <p:nvPr/>
          </p:nvSpPr>
          <p:spPr>
            <a:xfrm>
              <a:off x="2058527" y="8813541"/>
              <a:ext cx="2634227" cy="280284"/>
            </a:xfrm>
            <a:prstGeom prst="rect">
              <a:avLst/>
            </a:prstGeom>
            <a:noFill/>
          </p:spPr>
          <p:txBody>
            <a:bodyPr wrap="square" rtlCol="0">
              <a:spAutoFit/>
            </a:bodyPr>
            <a:lstStyle/>
            <a:p>
              <a:r>
                <a:rPr lang="en-GB" sz="1400" b="1"/>
                <a:t>Email: </a:t>
              </a:r>
              <a:r>
                <a:rPr lang="en-GB" sz="1400" b="1">
                  <a:hlinkClick r:id="rId3"/>
                </a:rPr>
                <a:t>buzzclub.uk@gmail.com</a:t>
              </a:r>
              <a:endParaRPr lang="en-GB" sz="1400" b="1"/>
            </a:p>
            <a:p>
              <a:r>
                <a:rPr lang="en-GB" sz="1400" b="1"/>
                <a:t>Website: www.thebuzzclub.uk</a:t>
              </a:r>
              <a:endParaRPr lang="en-GB" sz="1400"/>
            </a:p>
          </p:txBody>
        </p:sp>
      </p:grpSp>
      <p:pic>
        <p:nvPicPr>
          <p:cNvPr id="5" name="Picture 4" descr="A qr code with a dinosaur&#10;&#10;AI-generated content may be incorrect.">
            <a:extLst>
              <a:ext uri="{FF2B5EF4-FFF2-40B4-BE49-F238E27FC236}">
                <a16:creationId xmlns:a16="http://schemas.microsoft.com/office/drawing/2014/main" id="{8B001C93-9E6A-B592-AB96-ED89CEA59F9E}"/>
              </a:ext>
            </a:extLst>
          </p:cNvPr>
          <p:cNvPicPr>
            <a:picLocks noChangeAspect="1"/>
          </p:cNvPicPr>
          <p:nvPr/>
        </p:nvPicPr>
        <p:blipFill>
          <a:blip r:embed="rId4"/>
          <a:stretch>
            <a:fillRect/>
          </a:stretch>
        </p:blipFill>
        <p:spPr>
          <a:xfrm>
            <a:off x="5367687" y="8464433"/>
            <a:ext cx="1271996" cy="1271996"/>
          </a:xfrm>
          <a:prstGeom prst="rect">
            <a:avLst/>
          </a:prstGeom>
        </p:spPr>
      </p:pic>
      <p:sp>
        <p:nvSpPr>
          <p:cNvPr id="3" name="TextBox 2">
            <a:extLst>
              <a:ext uri="{FF2B5EF4-FFF2-40B4-BE49-F238E27FC236}">
                <a16:creationId xmlns:a16="http://schemas.microsoft.com/office/drawing/2014/main" id="{C7262E91-E3FD-9B55-946D-2AE096841536}"/>
              </a:ext>
            </a:extLst>
          </p:cNvPr>
          <p:cNvSpPr txBox="1"/>
          <p:nvPr/>
        </p:nvSpPr>
        <p:spPr>
          <a:xfrm>
            <a:off x="122820" y="184819"/>
            <a:ext cx="6612360" cy="369332"/>
          </a:xfrm>
          <a:prstGeom prst="rect">
            <a:avLst/>
          </a:prstGeom>
          <a:noFill/>
        </p:spPr>
        <p:txBody>
          <a:bodyPr wrap="square" lIns="91440" tIns="45720" rIns="91440" bIns="45720" rtlCol="0" anchor="t">
            <a:spAutoFit/>
          </a:bodyPr>
          <a:lstStyle/>
          <a:p>
            <a:pPr algn="ctr"/>
            <a:r>
              <a:rPr lang="en-GB" b="1"/>
              <a:t>Your Project Choices </a:t>
            </a:r>
          </a:p>
        </p:txBody>
      </p:sp>
      <p:sp>
        <p:nvSpPr>
          <p:cNvPr id="6" name="TextBox 5">
            <a:extLst>
              <a:ext uri="{FF2B5EF4-FFF2-40B4-BE49-F238E27FC236}">
                <a16:creationId xmlns:a16="http://schemas.microsoft.com/office/drawing/2014/main" id="{37269EA0-F345-9DE9-0234-C9848448A593}"/>
              </a:ext>
            </a:extLst>
          </p:cNvPr>
          <p:cNvSpPr txBox="1"/>
          <p:nvPr/>
        </p:nvSpPr>
        <p:spPr>
          <a:xfrm>
            <a:off x="148133" y="547900"/>
            <a:ext cx="6612360" cy="369332"/>
          </a:xfrm>
          <a:prstGeom prst="rect">
            <a:avLst/>
          </a:prstGeom>
          <a:noFill/>
        </p:spPr>
        <p:txBody>
          <a:bodyPr wrap="square" lIns="91440" tIns="45720" rIns="91440" bIns="45720" rtlCol="0" anchor="t">
            <a:spAutoFit/>
          </a:bodyPr>
          <a:lstStyle/>
          <a:p>
            <a:pPr algn="ctr"/>
            <a:r>
              <a:rPr lang="en-GB" b="1"/>
              <a:t>Late Check-In: Investigating the preferences of late-season bees</a:t>
            </a:r>
          </a:p>
        </p:txBody>
      </p:sp>
      <p:sp>
        <p:nvSpPr>
          <p:cNvPr id="7" name="TextBox 6">
            <a:extLst>
              <a:ext uri="{FF2B5EF4-FFF2-40B4-BE49-F238E27FC236}">
                <a16:creationId xmlns:a16="http://schemas.microsoft.com/office/drawing/2014/main" id="{4000AFBA-6D8D-B24B-DAA1-2D8F1517DC09}"/>
              </a:ext>
            </a:extLst>
          </p:cNvPr>
          <p:cNvSpPr txBox="1"/>
          <p:nvPr/>
        </p:nvSpPr>
        <p:spPr>
          <a:xfrm>
            <a:off x="271888" y="889188"/>
            <a:ext cx="6314223" cy="3539430"/>
          </a:xfrm>
          <a:prstGeom prst="rect">
            <a:avLst/>
          </a:prstGeom>
          <a:noFill/>
        </p:spPr>
        <p:txBody>
          <a:bodyPr wrap="square" lIns="91440" tIns="45720" rIns="91440" bIns="45720" rtlCol="0" anchor="t">
            <a:spAutoFit/>
          </a:bodyPr>
          <a:lstStyle/>
          <a:p>
            <a:pPr algn="ctr"/>
            <a:r>
              <a:rPr lang="en-GB" sz="1400">
                <a:ea typeface="Calibri"/>
                <a:cs typeface="Calibri" panose="020F0502020204030204"/>
              </a:rPr>
              <a:t>In early Spring, the most common bee to move into your bee hotel is the red mason bee. In our current data set, 80% of the holes filled in hotels were done so by red mason bees. This means that only 20% of the preferred holes in your bee hotels were available for later-season bees such as leafcutter bees. </a:t>
            </a:r>
          </a:p>
          <a:p>
            <a:pPr algn="ctr"/>
            <a:endParaRPr lang="en-GB" sz="1400">
              <a:ea typeface="Calibri"/>
              <a:cs typeface="Calibri" panose="020F0502020204030204"/>
            </a:endParaRPr>
          </a:p>
          <a:p>
            <a:pPr algn="ctr"/>
            <a:r>
              <a:rPr lang="en-GB" sz="1400">
                <a:ea typeface="Calibri"/>
                <a:cs typeface="Calibri" panose="020F0502020204030204"/>
              </a:rPr>
              <a:t>We now have data showing the preferences of bee hotel residents, but does the lack of available holes for later-season bees skew our data? Are they just moving into the spaces that are left in a hotel rather than the ones they would prefer? </a:t>
            </a:r>
          </a:p>
          <a:p>
            <a:pPr algn="ctr"/>
            <a:endParaRPr lang="en-GB" sz="1400">
              <a:ea typeface="Calibri"/>
              <a:cs typeface="Calibri" panose="020F0502020204030204"/>
            </a:endParaRPr>
          </a:p>
          <a:p>
            <a:pPr algn="ctr"/>
            <a:r>
              <a:rPr lang="en-GB" sz="1400">
                <a:ea typeface="Calibri"/>
                <a:cs typeface="Calibri" panose="020F0502020204030204"/>
              </a:rPr>
              <a:t>This year, we would like participants to put up a bee hotel in June, after the red mason bee season is over. If you have more than one hotel, please consider installing a hotel in March and then saving a second for June. More information on what we need you to do for this will be emailed to you upon registration.</a:t>
            </a:r>
          </a:p>
          <a:p>
            <a:pPr algn="ctr"/>
            <a:endParaRPr lang="en-GB" sz="1400">
              <a:ea typeface="Calibri"/>
              <a:cs typeface="Calibri" panose="020F0502020204030204"/>
            </a:endParaRPr>
          </a:p>
          <a:p>
            <a:pPr algn="ctr"/>
            <a:r>
              <a:rPr lang="en-GB" sz="1400">
                <a:ea typeface="Calibri"/>
                <a:cs typeface="Calibri" panose="020F0502020204030204"/>
              </a:rPr>
              <a:t>This data will greatly help us to fill any knowledge gaps we have about the interactions between these nesting bees and their preferences. </a:t>
            </a:r>
          </a:p>
        </p:txBody>
      </p:sp>
      <p:sp>
        <p:nvSpPr>
          <p:cNvPr id="12" name="TextBox 11">
            <a:extLst>
              <a:ext uri="{FF2B5EF4-FFF2-40B4-BE49-F238E27FC236}">
                <a16:creationId xmlns:a16="http://schemas.microsoft.com/office/drawing/2014/main" id="{59136625-FF37-4A58-CC74-9E01024FF2E3}"/>
              </a:ext>
            </a:extLst>
          </p:cNvPr>
          <p:cNvSpPr txBox="1"/>
          <p:nvPr/>
        </p:nvSpPr>
        <p:spPr>
          <a:xfrm>
            <a:off x="297201" y="4886160"/>
            <a:ext cx="6314223" cy="2954655"/>
          </a:xfrm>
          <a:prstGeom prst="rect">
            <a:avLst/>
          </a:prstGeom>
          <a:noFill/>
        </p:spPr>
        <p:txBody>
          <a:bodyPr wrap="square" lIns="91440" tIns="45720" rIns="91440" bIns="45720" rtlCol="0" anchor="t">
            <a:spAutoFit/>
          </a:bodyPr>
          <a:lstStyle/>
          <a:p>
            <a:pPr algn="ctr"/>
            <a:r>
              <a:rPr lang="en-GB" sz="1400">
                <a:ea typeface="Calibri"/>
                <a:cs typeface="Calibri" panose="020F0502020204030204"/>
              </a:rPr>
              <a:t>Bees have a lot to see and distinguish between when flying around – they have to be able to spot flowers at speed, learn where the best pollen and nectar sources are, as well as be able to find available nesting sites. Not only that, they have to remember how to find their nests when they leave and return from a foraging trip. We want to know if we can help them to better spot their hole in a bee hotel. </a:t>
            </a:r>
          </a:p>
          <a:p>
            <a:pPr algn="ctr"/>
            <a:endParaRPr lang="en-GB" sz="1400">
              <a:ea typeface="Calibri"/>
              <a:cs typeface="Calibri" panose="020F0502020204030204"/>
            </a:endParaRPr>
          </a:p>
          <a:p>
            <a:pPr algn="ctr"/>
            <a:r>
              <a:rPr lang="en-GB" sz="1400">
                <a:ea typeface="Calibri"/>
                <a:cs typeface="Calibri" panose="020F0502020204030204"/>
              </a:rPr>
              <a:t>This project asks you to decorate your bee hotel with a non-toxic marker/paint, clearly differentiating between available holes. Examples of how to decorate these will be given upon sign up. We will then ask you to register your bee hotel with us and send us a monthly photo so we can determine the popularity and whether this makes a difference!</a:t>
            </a:r>
          </a:p>
          <a:p>
            <a:pPr algn="ctr"/>
            <a:endParaRPr lang="en-GB" sz="1400" b="1">
              <a:ea typeface="Calibri"/>
              <a:cs typeface="Calibri" panose="020F0502020204030204"/>
            </a:endParaRPr>
          </a:p>
          <a:p>
            <a:endParaRPr lang="en-GB">
              <a:ea typeface="Calibri"/>
              <a:cs typeface="Calibri" panose="020F0502020204030204"/>
            </a:endParaRPr>
          </a:p>
        </p:txBody>
      </p:sp>
      <p:sp>
        <p:nvSpPr>
          <p:cNvPr id="13" name="TextBox 12">
            <a:extLst>
              <a:ext uri="{FF2B5EF4-FFF2-40B4-BE49-F238E27FC236}">
                <a16:creationId xmlns:a16="http://schemas.microsoft.com/office/drawing/2014/main" id="{0CF30342-7255-D37B-DA6A-D44F36C05F60}"/>
              </a:ext>
            </a:extLst>
          </p:cNvPr>
          <p:cNvSpPr txBox="1"/>
          <p:nvPr/>
        </p:nvSpPr>
        <p:spPr>
          <a:xfrm>
            <a:off x="114169" y="4555761"/>
            <a:ext cx="6612360" cy="369332"/>
          </a:xfrm>
          <a:prstGeom prst="rect">
            <a:avLst/>
          </a:prstGeom>
          <a:noFill/>
        </p:spPr>
        <p:txBody>
          <a:bodyPr wrap="square" lIns="91440" tIns="45720" rIns="91440" bIns="45720" rtlCol="0" anchor="t">
            <a:spAutoFit/>
          </a:bodyPr>
          <a:lstStyle/>
          <a:p>
            <a:pPr algn="ctr"/>
            <a:r>
              <a:rPr lang="en-GB" b="1"/>
              <a:t>Bee Creative: Designing colourful homes for pollinators</a:t>
            </a:r>
          </a:p>
        </p:txBody>
      </p:sp>
      <p:sp>
        <p:nvSpPr>
          <p:cNvPr id="14" name="TextBox 13">
            <a:extLst>
              <a:ext uri="{FF2B5EF4-FFF2-40B4-BE49-F238E27FC236}">
                <a16:creationId xmlns:a16="http://schemas.microsoft.com/office/drawing/2014/main" id="{2C4EF6F9-7273-4928-66F3-7BF8FA26F8C2}"/>
              </a:ext>
            </a:extLst>
          </p:cNvPr>
          <p:cNvSpPr txBox="1"/>
          <p:nvPr/>
        </p:nvSpPr>
        <p:spPr>
          <a:xfrm>
            <a:off x="122820" y="7530307"/>
            <a:ext cx="6612360" cy="369332"/>
          </a:xfrm>
          <a:prstGeom prst="rect">
            <a:avLst/>
          </a:prstGeom>
          <a:noFill/>
        </p:spPr>
        <p:txBody>
          <a:bodyPr wrap="square" lIns="91440" tIns="45720" rIns="91440" bIns="45720" rtlCol="0" anchor="t">
            <a:spAutoFit/>
          </a:bodyPr>
          <a:lstStyle/>
          <a:p>
            <a:pPr algn="ctr"/>
            <a:r>
              <a:rPr lang="en-GB" b="1"/>
              <a:t>What to do now? </a:t>
            </a:r>
          </a:p>
        </p:txBody>
      </p:sp>
      <p:sp>
        <p:nvSpPr>
          <p:cNvPr id="17" name="TextBox 16">
            <a:extLst>
              <a:ext uri="{FF2B5EF4-FFF2-40B4-BE49-F238E27FC236}">
                <a16:creationId xmlns:a16="http://schemas.microsoft.com/office/drawing/2014/main" id="{E4F70928-0B53-16DE-AD7A-313D4D624BF3}"/>
              </a:ext>
            </a:extLst>
          </p:cNvPr>
          <p:cNvSpPr txBox="1"/>
          <p:nvPr/>
        </p:nvSpPr>
        <p:spPr>
          <a:xfrm>
            <a:off x="218317" y="7822935"/>
            <a:ext cx="6314223" cy="800219"/>
          </a:xfrm>
          <a:prstGeom prst="rect">
            <a:avLst/>
          </a:prstGeom>
          <a:noFill/>
        </p:spPr>
        <p:txBody>
          <a:bodyPr wrap="square" lIns="91440" tIns="45720" rIns="91440" bIns="45720" rtlCol="0" anchor="t">
            <a:spAutoFit/>
          </a:bodyPr>
          <a:lstStyle/>
          <a:p>
            <a:pPr algn="ctr"/>
            <a:r>
              <a:rPr lang="en-GB" sz="1400">
                <a:ea typeface="Calibri"/>
                <a:cs typeface="Calibri" panose="020F0502020204030204"/>
              </a:rPr>
              <a:t>Register your interest with us on our website and you will receive more information on the above and instructions on the next steps!  </a:t>
            </a:r>
            <a:endParaRPr lang="en-GB" sz="1400" b="1">
              <a:ea typeface="Calibri"/>
              <a:cs typeface="Calibri" panose="020F0502020204030204"/>
            </a:endParaRPr>
          </a:p>
          <a:p>
            <a:endParaRPr lang="en-GB">
              <a:ea typeface="Calibri"/>
              <a:cs typeface="Calibri" panose="020F0502020204030204"/>
            </a:endParaRPr>
          </a:p>
        </p:txBody>
      </p:sp>
    </p:spTree>
    <p:extLst>
      <p:ext uri="{BB962C8B-B14F-4D97-AF65-F5344CB8AC3E}">
        <p14:creationId xmlns:p14="http://schemas.microsoft.com/office/powerpoint/2010/main" val="12267694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A4 Paper (210x297 mm)</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Birkin</dc:creator>
  <cp:revision>2</cp:revision>
  <dcterms:created xsi:type="dcterms:W3CDTF">2019-03-22T15:50:35Z</dcterms:created>
  <dcterms:modified xsi:type="dcterms:W3CDTF">2026-03-18T13:45:05Z</dcterms:modified>
</cp:coreProperties>
</file>