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D04E"/>
    <a:srgbClr val="FFC000"/>
    <a:srgbClr val="91EB71"/>
    <a:srgbClr val="469BD4"/>
    <a:srgbClr val="D4A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BDA5A7-C9DA-46B5-8F73-1ABA78B92E04}" v="1" dt="2025-05-20T15:46:17.1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obel Sexton" userId="2b9c1348-bfd6-4e42-a564-6b570b9f6a13" providerId="ADAL" clId="{85BDA5A7-C9DA-46B5-8F73-1ABA78B92E04}"/>
    <pc:docChg chg="undo custSel modSld">
      <pc:chgData name="Isobel Sexton" userId="2b9c1348-bfd6-4e42-a564-6b570b9f6a13" providerId="ADAL" clId="{85BDA5A7-C9DA-46B5-8F73-1ABA78B92E04}" dt="2025-05-20T15:47:10.131" v="127" actId="1076"/>
      <pc:docMkLst>
        <pc:docMk/>
      </pc:docMkLst>
      <pc:sldChg chg="addSp modSp mod">
        <pc:chgData name="Isobel Sexton" userId="2b9c1348-bfd6-4e42-a564-6b570b9f6a13" providerId="ADAL" clId="{85BDA5A7-C9DA-46B5-8F73-1ABA78B92E04}" dt="2025-05-20T15:47:10.131" v="127" actId="1076"/>
        <pc:sldMkLst>
          <pc:docMk/>
          <pc:sldMk cId="109857222" sldId="256"/>
        </pc:sldMkLst>
        <pc:spChg chg="mod">
          <ac:chgData name="Isobel Sexton" userId="2b9c1348-bfd6-4e42-a564-6b570b9f6a13" providerId="ADAL" clId="{85BDA5A7-C9DA-46B5-8F73-1ABA78B92E04}" dt="2025-05-20T15:45:52.340" v="47" actId="1076"/>
          <ac:spMkLst>
            <pc:docMk/>
            <pc:sldMk cId="109857222" sldId="256"/>
            <ac:spMk id="4" creationId="{C02C2772-85B9-33E9-2F40-51649E6156BF}"/>
          </ac:spMkLst>
        </pc:spChg>
        <pc:spChg chg="mod">
          <ac:chgData name="Isobel Sexton" userId="2b9c1348-bfd6-4e42-a564-6b570b9f6a13" providerId="ADAL" clId="{85BDA5A7-C9DA-46B5-8F73-1ABA78B92E04}" dt="2025-05-20T15:43:54.081" v="30" actId="404"/>
          <ac:spMkLst>
            <pc:docMk/>
            <pc:sldMk cId="109857222" sldId="256"/>
            <ac:spMk id="5" creationId="{93139BFE-9573-182C-B5BC-931FA77AEA64}"/>
          </ac:spMkLst>
        </pc:spChg>
        <pc:spChg chg="mod">
          <ac:chgData name="Isobel Sexton" userId="2b9c1348-bfd6-4e42-a564-6b570b9f6a13" providerId="ADAL" clId="{85BDA5A7-C9DA-46B5-8F73-1ABA78B92E04}" dt="2025-05-20T15:45:17.726" v="43" actId="14100"/>
          <ac:spMkLst>
            <pc:docMk/>
            <pc:sldMk cId="109857222" sldId="256"/>
            <ac:spMk id="6" creationId="{12D54CB5-A2ED-258D-15F5-9FA746849240}"/>
          </ac:spMkLst>
        </pc:spChg>
        <pc:spChg chg="mod">
          <ac:chgData name="Isobel Sexton" userId="2b9c1348-bfd6-4e42-a564-6b570b9f6a13" providerId="ADAL" clId="{85BDA5A7-C9DA-46B5-8F73-1ABA78B92E04}" dt="2025-05-20T15:45:01.299" v="40" actId="1076"/>
          <ac:spMkLst>
            <pc:docMk/>
            <pc:sldMk cId="109857222" sldId="256"/>
            <ac:spMk id="7" creationId="{00387748-A84D-3481-3D52-D655703A0F1F}"/>
          </ac:spMkLst>
        </pc:spChg>
        <pc:spChg chg="add mod">
          <ac:chgData name="Isobel Sexton" userId="2b9c1348-bfd6-4e42-a564-6b570b9f6a13" providerId="ADAL" clId="{85BDA5A7-C9DA-46B5-8F73-1ABA78B92E04}" dt="2025-05-20T15:47:10.131" v="127" actId="1076"/>
          <ac:spMkLst>
            <pc:docMk/>
            <pc:sldMk cId="109857222" sldId="256"/>
            <ac:spMk id="8" creationId="{DE026E1B-85E2-AEF4-1458-CE8073ABB22D}"/>
          </ac:spMkLst>
        </pc:spChg>
        <pc:spChg chg="mod">
          <ac:chgData name="Isobel Sexton" userId="2b9c1348-bfd6-4e42-a564-6b570b9f6a13" providerId="ADAL" clId="{85BDA5A7-C9DA-46B5-8F73-1ABA78B92E04}" dt="2025-05-20T15:45:22.504" v="44" actId="1076"/>
          <ac:spMkLst>
            <pc:docMk/>
            <pc:sldMk cId="109857222" sldId="256"/>
            <ac:spMk id="9" creationId="{0432F392-977F-066F-E07C-1EF3F6BE45C9}"/>
          </ac:spMkLst>
        </pc:spChg>
        <pc:spChg chg="mod">
          <ac:chgData name="Isobel Sexton" userId="2b9c1348-bfd6-4e42-a564-6b570b9f6a13" providerId="ADAL" clId="{85BDA5A7-C9DA-46B5-8F73-1ABA78B92E04}" dt="2025-05-20T15:44:01.392" v="31" actId="688"/>
          <ac:spMkLst>
            <pc:docMk/>
            <pc:sldMk cId="109857222" sldId="256"/>
            <ac:spMk id="11" creationId="{1298538E-15DB-048E-DDF4-9F2C23CA4B83}"/>
          </ac:spMkLst>
        </pc:spChg>
        <pc:spChg chg="mod">
          <ac:chgData name="Isobel Sexton" userId="2b9c1348-bfd6-4e42-a564-6b570b9f6a13" providerId="ADAL" clId="{85BDA5A7-C9DA-46B5-8F73-1ABA78B92E04}" dt="2025-05-20T15:46:10.810" v="51" actId="1076"/>
          <ac:spMkLst>
            <pc:docMk/>
            <pc:sldMk cId="109857222" sldId="256"/>
            <ac:spMk id="12" creationId="{8A4B932E-3B9B-A500-3826-3C24CC35345C}"/>
          </ac:spMkLst>
        </pc:spChg>
        <pc:spChg chg="mod">
          <ac:chgData name="Isobel Sexton" userId="2b9c1348-bfd6-4e42-a564-6b570b9f6a13" providerId="ADAL" clId="{85BDA5A7-C9DA-46B5-8F73-1ABA78B92E04}" dt="2025-05-20T15:44:50.773" v="39" actId="14100"/>
          <ac:spMkLst>
            <pc:docMk/>
            <pc:sldMk cId="109857222" sldId="256"/>
            <ac:spMk id="14" creationId="{B44AE420-DD2D-61DA-67E5-1F0D949E850A}"/>
          </ac:spMkLst>
        </pc:spChg>
        <pc:spChg chg="mod">
          <ac:chgData name="Isobel Sexton" userId="2b9c1348-bfd6-4e42-a564-6b570b9f6a13" providerId="ADAL" clId="{85BDA5A7-C9DA-46B5-8F73-1ABA78B92E04}" dt="2025-05-20T15:45:08.676" v="42" actId="1076"/>
          <ac:spMkLst>
            <pc:docMk/>
            <pc:sldMk cId="109857222" sldId="256"/>
            <ac:spMk id="15" creationId="{5FC51538-F5F2-04A8-75F2-F1319A22DB78}"/>
          </ac:spMkLst>
        </pc:spChg>
        <pc:spChg chg="mod">
          <ac:chgData name="Isobel Sexton" userId="2b9c1348-bfd6-4e42-a564-6b570b9f6a13" providerId="ADAL" clId="{85BDA5A7-C9DA-46B5-8F73-1ABA78B92E04}" dt="2025-05-20T15:43:37.673" v="25" actId="2711"/>
          <ac:spMkLst>
            <pc:docMk/>
            <pc:sldMk cId="109857222" sldId="256"/>
            <ac:spMk id="17" creationId="{EC6BD1FA-A3DB-300D-B7CD-379B3C29DD35}"/>
          </ac:spMkLst>
        </pc:spChg>
      </pc:sldChg>
    </pc:docChg>
  </pc:docChgLst>
  <pc:docChgLst>
    <pc:chgData name="Isobel Sexton" userId="2b9c1348-bfd6-4e42-a564-6b570b9f6a13" providerId="ADAL" clId="{5E1F4EC2-1817-4951-A346-341A807A7914}"/>
    <pc:docChg chg="modSld">
      <pc:chgData name="Isobel Sexton" userId="2b9c1348-bfd6-4e42-a564-6b570b9f6a13" providerId="ADAL" clId="{5E1F4EC2-1817-4951-A346-341A807A7914}" dt="2025-05-20T15:48:14.162" v="8" actId="1076"/>
      <pc:docMkLst>
        <pc:docMk/>
      </pc:docMkLst>
      <pc:sldChg chg="modSp mod">
        <pc:chgData name="Isobel Sexton" userId="2b9c1348-bfd6-4e42-a564-6b570b9f6a13" providerId="ADAL" clId="{5E1F4EC2-1817-4951-A346-341A807A7914}" dt="2025-05-20T15:48:14.162" v="8" actId="1076"/>
        <pc:sldMkLst>
          <pc:docMk/>
          <pc:sldMk cId="109857222" sldId="256"/>
        </pc:sldMkLst>
        <pc:spChg chg="mod">
          <ac:chgData name="Isobel Sexton" userId="2b9c1348-bfd6-4e42-a564-6b570b9f6a13" providerId="ADAL" clId="{5E1F4EC2-1817-4951-A346-341A807A7914}" dt="2025-05-20T15:47:52.378" v="5" actId="13822"/>
          <ac:spMkLst>
            <pc:docMk/>
            <pc:sldMk cId="109857222" sldId="256"/>
            <ac:spMk id="4" creationId="{C02C2772-85B9-33E9-2F40-51649E6156BF}"/>
          </ac:spMkLst>
        </pc:spChg>
        <pc:spChg chg="mod">
          <ac:chgData name="Isobel Sexton" userId="2b9c1348-bfd6-4e42-a564-6b570b9f6a13" providerId="ADAL" clId="{5E1F4EC2-1817-4951-A346-341A807A7914}" dt="2025-05-20T15:47:45.256" v="2" actId="207"/>
          <ac:spMkLst>
            <pc:docMk/>
            <pc:sldMk cId="109857222" sldId="256"/>
            <ac:spMk id="7" creationId="{00387748-A84D-3481-3D52-D655703A0F1F}"/>
          </ac:spMkLst>
        </pc:spChg>
        <pc:spChg chg="mod">
          <ac:chgData name="Isobel Sexton" userId="2b9c1348-bfd6-4e42-a564-6b570b9f6a13" providerId="ADAL" clId="{5E1F4EC2-1817-4951-A346-341A807A7914}" dt="2025-05-20T15:47:50.771" v="4" actId="13822"/>
          <ac:spMkLst>
            <pc:docMk/>
            <pc:sldMk cId="109857222" sldId="256"/>
            <ac:spMk id="8" creationId="{DE026E1B-85E2-AEF4-1458-CE8073ABB22D}"/>
          </ac:spMkLst>
        </pc:spChg>
        <pc:spChg chg="mod">
          <ac:chgData name="Isobel Sexton" userId="2b9c1348-bfd6-4e42-a564-6b570b9f6a13" providerId="ADAL" clId="{5E1F4EC2-1817-4951-A346-341A807A7914}" dt="2025-05-20T15:47:53.977" v="6" actId="13822"/>
          <ac:spMkLst>
            <pc:docMk/>
            <pc:sldMk cId="109857222" sldId="256"/>
            <ac:spMk id="9" creationId="{0432F392-977F-066F-E07C-1EF3F6BE45C9}"/>
          </ac:spMkLst>
        </pc:spChg>
        <pc:spChg chg="mod">
          <ac:chgData name="Isobel Sexton" userId="2b9c1348-bfd6-4e42-a564-6b570b9f6a13" providerId="ADAL" clId="{5E1F4EC2-1817-4951-A346-341A807A7914}" dt="2025-05-20T15:48:14.162" v="8" actId="1076"/>
          <ac:spMkLst>
            <pc:docMk/>
            <pc:sldMk cId="109857222" sldId="256"/>
            <ac:spMk id="11" creationId="{1298538E-15DB-048E-DDF4-9F2C23CA4B83}"/>
          </ac:spMkLst>
        </pc:spChg>
        <pc:spChg chg="mod">
          <ac:chgData name="Isobel Sexton" userId="2b9c1348-bfd6-4e42-a564-6b570b9f6a13" providerId="ADAL" clId="{5E1F4EC2-1817-4951-A346-341A807A7914}" dt="2025-05-20T15:47:48.912" v="3" actId="13822"/>
          <ac:spMkLst>
            <pc:docMk/>
            <pc:sldMk cId="109857222" sldId="256"/>
            <ac:spMk id="15" creationId="{5FC51538-F5F2-04A8-75F2-F1319A22DB7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ee on a plant&#10;&#10;AI-generated content may be incorrect.">
            <a:extLst>
              <a:ext uri="{FF2B5EF4-FFF2-40B4-BE49-F238E27FC236}">
                <a16:creationId xmlns:a16="http://schemas.microsoft.com/office/drawing/2014/main" id="{E87D9CED-8EE4-9E67-75EB-33D4E87C9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43" y="2315778"/>
            <a:ext cx="1833919" cy="185184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44AE420-DD2D-61DA-67E5-1F0D949E850A}"/>
              </a:ext>
            </a:extLst>
          </p:cNvPr>
          <p:cNvSpPr txBox="1"/>
          <p:nvPr/>
        </p:nvSpPr>
        <p:spPr>
          <a:xfrm>
            <a:off x="257697" y="1503248"/>
            <a:ext cx="2640706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What can beat whiling away an hour (or two) watching a wool carder bee at work rolling up the hairs off a Stachys stem?</a:t>
            </a:r>
          </a:p>
        </p:txBody>
      </p:sp>
      <p:pic>
        <p:nvPicPr>
          <p:cNvPr id="3" name="Picture 2" descr="A bee on a flower&#10;&#10;AI-generated content may be incorrect.">
            <a:extLst>
              <a:ext uri="{FF2B5EF4-FFF2-40B4-BE49-F238E27FC236}">
                <a16:creationId xmlns:a16="http://schemas.microsoft.com/office/drawing/2014/main" id="{F86F0A9C-12CF-35C4-0C9C-5BDB08D6E1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268" y="2761423"/>
            <a:ext cx="1709361" cy="192647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0387748-A84D-3481-3D52-D655703A0F1F}"/>
              </a:ext>
            </a:extLst>
          </p:cNvPr>
          <p:cNvSpPr txBox="1"/>
          <p:nvPr/>
        </p:nvSpPr>
        <p:spPr>
          <a:xfrm rot="21180000">
            <a:off x="526133" y="1102904"/>
            <a:ext cx="1481192" cy="374571"/>
          </a:xfrm>
          <a:custGeom>
            <a:avLst/>
            <a:gdLst>
              <a:gd name="connsiteX0" fmla="*/ 0 w 1481192"/>
              <a:gd name="connsiteY0" fmla="*/ 62430 h 374571"/>
              <a:gd name="connsiteX1" fmla="*/ 62430 w 1481192"/>
              <a:gd name="connsiteY1" fmla="*/ 0 h 374571"/>
              <a:gd name="connsiteX2" fmla="*/ 500977 w 1481192"/>
              <a:gd name="connsiteY2" fmla="*/ 0 h 374571"/>
              <a:gd name="connsiteX3" fmla="*/ 939525 w 1481192"/>
              <a:gd name="connsiteY3" fmla="*/ 0 h 374571"/>
              <a:gd name="connsiteX4" fmla="*/ 1418762 w 1481192"/>
              <a:gd name="connsiteY4" fmla="*/ 0 h 374571"/>
              <a:gd name="connsiteX5" fmla="*/ 1481192 w 1481192"/>
              <a:gd name="connsiteY5" fmla="*/ 62430 h 374571"/>
              <a:gd name="connsiteX6" fmla="*/ 1481192 w 1481192"/>
              <a:gd name="connsiteY6" fmla="*/ 312141 h 374571"/>
              <a:gd name="connsiteX7" fmla="*/ 1418762 w 1481192"/>
              <a:gd name="connsiteY7" fmla="*/ 374571 h 374571"/>
              <a:gd name="connsiteX8" fmla="*/ 953088 w 1481192"/>
              <a:gd name="connsiteY8" fmla="*/ 374571 h 374571"/>
              <a:gd name="connsiteX9" fmla="*/ 473851 w 1481192"/>
              <a:gd name="connsiteY9" fmla="*/ 374571 h 374571"/>
              <a:gd name="connsiteX10" fmla="*/ 62430 w 1481192"/>
              <a:gd name="connsiteY10" fmla="*/ 374571 h 374571"/>
              <a:gd name="connsiteX11" fmla="*/ 0 w 1481192"/>
              <a:gd name="connsiteY11" fmla="*/ 312141 h 374571"/>
              <a:gd name="connsiteX12" fmla="*/ 0 w 1481192"/>
              <a:gd name="connsiteY12" fmla="*/ 62430 h 374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81192" h="374571" fill="none" extrusionOk="0">
                <a:moveTo>
                  <a:pt x="0" y="62430"/>
                </a:moveTo>
                <a:cubicBezTo>
                  <a:pt x="-4837" y="35054"/>
                  <a:pt x="23736" y="-4821"/>
                  <a:pt x="62430" y="0"/>
                </a:cubicBezTo>
                <a:cubicBezTo>
                  <a:pt x="195497" y="-17636"/>
                  <a:pt x="392040" y="2257"/>
                  <a:pt x="500977" y="0"/>
                </a:cubicBezTo>
                <a:cubicBezTo>
                  <a:pt x="609914" y="-2257"/>
                  <a:pt x="817871" y="31499"/>
                  <a:pt x="939525" y="0"/>
                </a:cubicBezTo>
                <a:cubicBezTo>
                  <a:pt x="1061179" y="-31499"/>
                  <a:pt x="1219632" y="40187"/>
                  <a:pt x="1418762" y="0"/>
                </a:cubicBezTo>
                <a:cubicBezTo>
                  <a:pt x="1444871" y="1147"/>
                  <a:pt x="1482691" y="30046"/>
                  <a:pt x="1481192" y="62430"/>
                </a:cubicBezTo>
                <a:cubicBezTo>
                  <a:pt x="1502789" y="133884"/>
                  <a:pt x="1471538" y="253438"/>
                  <a:pt x="1481192" y="312141"/>
                </a:cubicBezTo>
                <a:cubicBezTo>
                  <a:pt x="1483321" y="344689"/>
                  <a:pt x="1449322" y="382233"/>
                  <a:pt x="1418762" y="374571"/>
                </a:cubicBezTo>
                <a:cubicBezTo>
                  <a:pt x="1261930" y="414485"/>
                  <a:pt x="1141195" y="359988"/>
                  <a:pt x="953088" y="374571"/>
                </a:cubicBezTo>
                <a:cubicBezTo>
                  <a:pt x="764981" y="389154"/>
                  <a:pt x="640859" y="353376"/>
                  <a:pt x="473851" y="374571"/>
                </a:cubicBezTo>
                <a:cubicBezTo>
                  <a:pt x="306843" y="395766"/>
                  <a:pt x="147150" y="345651"/>
                  <a:pt x="62430" y="374571"/>
                </a:cubicBezTo>
                <a:cubicBezTo>
                  <a:pt x="34015" y="368579"/>
                  <a:pt x="-1413" y="349470"/>
                  <a:pt x="0" y="312141"/>
                </a:cubicBezTo>
                <a:cubicBezTo>
                  <a:pt x="-26824" y="205410"/>
                  <a:pt x="24082" y="115727"/>
                  <a:pt x="0" y="62430"/>
                </a:cubicBezTo>
                <a:close/>
              </a:path>
              <a:path w="1481192" h="374571" stroke="0" extrusionOk="0">
                <a:moveTo>
                  <a:pt x="0" y="62430"/>
                </a:moveTo>
                <a:cubicBezTo>
                  <a:pt x="-5790" y="19429"/>
                  <a:pt x="24393" y="-2082"/>
                  <a:pt x="62430" y="0"/>
                </a:cubicBezTo>
                <a:cubicBezTo>
                  <a:pt x="188421" y="-1264"/>
                  <a:pt x="281973" y="7820"/>
                  <a:pt x="473851" y="0"/>
                </a:cubicBezTo>
                <a:cubicBezTo>
                  <a:pt x="665729" y="-7820"/>
                  <a:pt x="801395" y="23308"/>
                  <a:pt x="912398" y="0"/>
                </a:cubicBezTo>
                <a:cubicBezTo>
                  <a:pt x="1023401" y="-23308"/>
                  <a:pt x="1188384" y="51416"/>
                  <a:pt x="1418762" y="0"/>
                </a:cubicBezTo>
                <a:cubicBezTo>
                  <a:pt x="1449521" y="-5617"/>
                  <a:pt x="1478994" y="37674"/>
                  <a:pt x="1481192" y="62430"/>
                </a:cubicBezTo>
                <a:cubicBezTo>
                  <a:pt x="1491276" y="149768"/>
                  <a:pt x="1463170" y="208144"/>
                  <a:pt x="1481192" y="312141"/>
                </a:cubicBezTo>
                <a:cubicBezTo>
                  <a:pt x="1484404" y="344732"/>
                  <a:pt x="1452329" y="373876"/>
                  <a:pt x="1418762" y="374571"/>
                </a:cubicBezTo>
                <a:cubicBezTo>
                  <a:pt x="1314770" y="418881"/>
                  <a:pt x="1136303" y="355484"/>
                  <a:pt x="1007341" y="374571"/>
                </a:cubicBezTo>
                <a:cubicBezTo>
                  <a:pt x="878379" y="393658"/>
                  <a:pt x="726330" y="362925"/>
                  <a:pt x="541667" y="374571"/>
                </a:cubicBezTo>
                <a:cubicBezTo>
                  <a:pt x="357004" y="386217"/>
                  <a:pt x="234234" y="347677"/>
                  <a:pt x="62430" y="374571"/>
                </a:cubicBezTo>
                <a:cubicBezTo>
                  <a:pt x="25151" y="379862"/>
                  <a:pt x="12" y="347625"/>
                  <a:pt x="0" y="312141"/>
                </a:cubicBezTo>
                <a:cubicBezTo>
                  <a:pt x="-16869" y="187546"/>
                  <a:pt x="23564" y="132593"/>
                  <a:pt x="0" y="6243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3775755556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Montserrat" panose="00000500000000000000" pitchFamily="2" charset="0"/>
                <a:ea typeface="Calibri Light"/>
                <a:cs typeface="Calibri Light"/>
              </a:rPr>
              <a:t>Non-native</a:t>
            </a:r>
            <a:endParaRPr lang="en-US" sz="1400" dirty="0">
              <a:solidFill>
                <a:schemeClr val="tx1"/>
              </a:solidFill>
              <a:latin typeface="Montserrat" panose="000005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139BFE-9573-182C-B5BC-931FA77AEA64}"/>
              </a:ext>
            </a:extLst>
          </p:cNvPr>
          <p:cNvSpPr txBox="1"/>
          <p:nvPr/>
        </p:nvSpPr>
        <p:spPr>
          <a:xfrm>
            <a:off x="265743" y="279077"/>
            <a:ext cx="8198744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latin typeface="Montserrat" panose="00000500000000000000" pitchFamily="2" charset="0"/>
                <a:ea typeface="Gulim"/>
                <a:cs typeface="Calibri Light"/>
              </a:rPr>
              <a:t>Stachys byzantina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32F392-977F-066F-E07C-1EF3F6BE45C9}"/>
              </a:ext>
            </a:extLst>
          </p:cNvPr>
          <p:cNvSpPr txBox="1"/>
          <p:nvPr/>
        </p:nvSpPr>
        <p:spPr>
          <a:xfrm>
            <a:off x="5583514" y="4740122"/>
            <a:ext cx="3308856" cy="1838801"/>
          </a:xfrm>
          <a:custGeom>
            <a:avLst/>
            <a:gdLst>
              <a:gd name="connsiteX0" fmla="*/ 0 w 3308856"/>
              <a:gd name="connsiteY0" fmla="*/ 306473 h 1838801"/>
              <a:gd name="connsiteX1" fmla="*/ 306473 w 3308856"/>
              <a:gd name="connsiteY1" fmla="*/ 0 h 1838801"/>
              <a:gd name="connsiteX2" fmla="*/ 818696 w 3308856"/>
              <a:gd name="connsiteY2" fmla="*/ 0 h 1838801"/>
              <a:gd name="connsiteX3" fmla="*/ 1330919 w 3308856"/>
              <a:gd name="connsiteY3" fmla="*/ 0 h 1838801"/>
              <a:gd name="connsiteX4" fmla="*/ 1870101 w 3308856"/>
              <a:gd name="connsiteY4" fmla="*/ 0 h 1838801"/>
              <a:gd name="connsiteX5" fmla="*/ 2382324 w 3308856"/>
              <a:gd name="connsiteY5" fmla="*/ 0 h 1838801"/>
              <a:gd name="connsiteX6" fmla="*/ 3002383 w 3308856"/>
              <a:gd name="connsiteY6" fmla="*/ 0 h 1838801"/>
              <a:gd name="connsiteX7" fmla="*/ 3308856 w 3308856"/>
              <a:gd name="connsiteY7" fmla="*/ 306473 h 1838801"/>
              <a:gd name="connsiteX8" fmla="*/ 3308856 w 3308856"/>
              <a:gd name="connsiteY8" fmla="*/ 690574 h 1838801"/>
              <a:gd name="connsiteX9" fmla="*/ 3308856 w 3308856"/>
              <a:gd name="connsiteY9" fmla="*/ 1062417 h 1838801"/>
              <a:gd name="connsiteX10" fmla="*/ 3308856 w 3308856"/>
              <a:gd name="connsiteY10" fmla="*/ 1532328 h 1838801"/>
              <a:gd name="connsiteX11" fmla="*/ 3002383 w 3308856"/>
              <a:gd name="connsiteY11" fmla="*/ 1838801 h 1838801"/>
              <a:gd name="connsiteX12" fmla="*/ 2409283 w 3308856"/>
              <a:gd name="connsiteY12" fmla="*/ 1838801 h 1838801"/>
              <a:gd name="connsiteX13" fmla="*/ 1816183 w 3308856"/>
              <a:gd name="connsiteY13" fmla="*/ 1838801 h 1838801"/>
              <a:gd name="connsiteX14" fmla="*/ 1277001 w 3308856"/>
              <a:gd name="connsiteY14" fmla="*/ 1838801 h 1838801"/>
              <a:gd name="connsiteX15" fmla="*/ 306473 w 3308856"/>
              <a:gd name="connsiteY15" fmla="*/ 1838801 h 1838801"/>
              <a:gd name="connsiteX16" fmla="*/ 0 w 3308856"/>
              <a:gd name="connsiteY16" fmla="*/ 1532328 h 1838801"/>
              <a:gd name="connsiteX17" fmla="*/ 0 w 3308856"/>
              <a:gd name="connsiteY17" fmla="*/ 1123710 h 1838801"/>
              <a:gd name="connsiteX18" fmla="*/ 0 w 3308856"/>
              <a:gd name="connsiteY18" fmla="*/ 715091 h 1838801"/>
              <a:gd name="connsiteX19" fmla="*/ 0 w 3308856"/>
              <a:gd name="connsiteY19" fmla="*/ 306473 h 183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308856" h="1838801" fill="none" extrusionOk="0">
                <a:moveTo>
                  <a:pt x="0" y="306473"/>
                </a:moveTo>
                <a:cubicBezTo>
                  <a:pt x="38018" y="103856"/>
                  <a:pt x="175679" y="26318"/>
                  <a:pt x="306473" y="0"/>
                </a:cubicBezTo>
                <a:cubicBezTo>
                  <a:pt x="506773" y="-17664"/>
                  <a:pt x="673235" y="1328"/>
                  <a:pt x="818696" y="0"/>
                </a:cubicBezTo>
                <a:cubicBezTo>
                  <a:pt x="964157" y="-1328"/>
                  <a:pt x="1147763" y="6793"/>
                  <a:pt x="1330919" y="0"/>
                </a:cubicBezTo>
                <a:cubicBezTo>
                  <a:pt x="1514075" y="-6793"/>
                  <a:pt x="1745457" y="42136"/>
                  <a:pt x="1870101" y="0"/>
                </a:cubicBezTo>
                <a:cubicBezTo>
                  <a:pt x="1994745" y="-42136"/>
                  <a:pt x="2154371" y="41010"/>
                  <a:pt x="2382324" y="0"/>
                </a:cubicBezTo>
                <a:cubicBezTo>
                  <a:pt x="2610277" y="-41010"/>
                  <a:pt x="2755510" y="65691"/>
                  <a:pt x="3002383" y="0"/>
                </a:cubicBezTo>
                <a:cubicBezTo>
                  <a:pt x="3177397" y="-36327"/>
                  <a:pt x="3342582" y="163059"/>
                  <a:pt x="3308856" y="306473"/>
                </a:cubicBezTo>
                <a:cubicBezTo>
                  <a:pt x="3352822" y="456540"/>
                  <a:pt x="3282520" y="507408"/>
                  <a:pt x="3308856" y="690574"/>
                </a:cubicBezTo>
                <a:cubicBezTo>
                  <a:pt x="3335192" y="873740"/>
                  <a:pt x="3297777" y="974624"/>
                  <a:pt x="3308856" y="1062417"/>
                </a:cubicBezTo>
                <a:cubicBezTo>
                  <a:pt x="3319935" y="1150210"/>
                  <a:pt x="3286018" y="1419484"/>
                  <a:pt x="3308856" y="1532328"/>
                </a:cubicBezTo>
                <a:cubicBezTo>
                  <a:pt x="3350547" y="1701639"/>
                  <a:pt x="3186154" y="1848815"/>
                  <a:pt x="3002383" y="1838801"/>
                </a:cubicBezTo>
                <a:cubicBezTo>
                  <a:pt x="2734934" y="1869946"/>
                  <a:pt x="2609806" y="1785854"/>
                  <a:pt x="2409283" y="1838801"/>
                </a:cubicBezTo>
                <a:cubicBezTo>
                  <a:pt x="2208760" y="1891748"/>
                  <a:pt x="1967743" y="1828244"/>
                  <a:pt x="1816183" y="1838801"/>
                </a:cubicBezTo>
                <a:cubicBezTo>
                  <a:pt x="1664623" y="1849358"/>
                  <a:pt x="1490284" y="1782433"/>
                  <a:pt x="1277001" y="1838801"/>
                </a:cubicBezTo>
                <a:cubicBezTo>
                  <a:pt x="1063718" y="1895169"/>
                  <a:pt x="684146" y="1827706"/>
                  <a:pt x="306473" y="1838801"/>
                </a:cubicBezTo>
                <a:cubicBezTo>
                  <a:pt x="144169" y="1874696"/>
                  <a:pt x="43425" y="1707561"/>
                  <a:pt x="0" y="1532328"/>
                </a:cubicBezTo>
                <a:cubicBezTo>
                  <a:pt x="-14469" y="1431915"/>
                  <a:pt x="636" y="1279084"/>
                  <a:pt x="0" y="1123710"/>
                </a:cubicBezTo>
                <a:cubicBezTo>
                  <a:pt x="-636" y="968336"/>
                  <a:pt x="20018" y="804345"/>
                  <a:pt x="0" y="715091"/>
                </a:cubicBezTo>
                <a:cubicBezTo>
                  <a:pt x="-20018" y="625837"/>
                  <a:pt x="35916" y="499003"/>
                  <a:pt x="0" y="306473"/>
                </a:cubicBezTo>
                <a:close/>
              </a:path>
              <a:path w="3308856" h="1838801" stroke="0" extrusionOk="0">
                <a:moveTo>
                  <a:pt x="0" y="306473"/>
                </a:moveTo>
                <a:cubicBezTo>
                  <a:pt x="-13489" y="148367"/>
                  <a:pt x="162604" y="40277"/>
                  <a:pt x="306473" y="0"/>
                </a:cubicBezTo>
                <a:cubicBezTo>
                  <a:pt x="474893" y="-10658"/>
                  <a:pt x="678896" y="17074"/>
                  <a:pt x="791737" y="0"/>
                </a:cubicBezTo>
                <a:cubicBezTo>
                  <a:pt x="904578" y="-17074"/>
                  <a:pt x="1155417" y="3025"/>
                  <a:pt x="1303960" y="0"/>
                </a:cubicBezTo>
                <a:cubicBezTo>
                  <a:pt x="1452503" y="-3025"/>
                  <a:pt x="1699618" y="10386"/>
                  <a:pt x="1816183" y="0"/>
                </a:cubicBezTo>
                <a:cubicBezTo>
                  <a:pt x="1932748" y="-10386"/>
                  <a:pt x="2287183" y="54948"/>
                  <a:pt x="2409283" y="0"/>
                </a:cubicBezTo>
                <a:cubicBezTo>
                  <a:pt x="2531383" y="-54948"/>
                  <a:pt x="2834468" y="5656"/>
                  <a:pt x="3002383" y="0"/>
                </a:cubicBezTo>
                <a:cubicBezTo>
                  <a:pt x="3177423" y="41613"/>
                  <a:pt x="3277069" y="108864"/>
                  <a:pt x="3308856" y="306473"/>
                </a:cubicBezTo>
                <a:cubicBezTo>
                  <a:pt x="3317348" y="399716"/>
                  <a:pt x="3265759" y="506934"/>
                  <a:pt x="3308856" y="690574"/>
                </a:cubicBezTo>
                <a:cubicBezTo>
                  <a:pt x="3351953" y="874214"/>
                  <a:pt x="3289484" y="981077"/>
                  <a:pt x="3308856" y="1099193"/>
                </a:cubicBezTo>
                <a:cubicBezTo>
                  <a:pt x="3328228" y="1217309"/>
                  <a:pt x="3295545" y="1327692"/>
                  <a:pt x="3308856" y="1532328"/>
                </a:cubicBezTo>
                <a:cubicBezTo>
                  <a:pt x="3267165" y="1727287"/>
                  <a:pt x="3144455" y="1798255"/>
                  <a:pt x="3002383" y="1838801"/>
                </a:cubicBezTo>
                <a:cubicBezTo>
                  <a:pt x="2857671" y="1858682"/>
                  <a:pt x="2669869" y="1806343"/>
                  <a:pt x="2517119" y="1838801"/>
                </a:cubicBezTo>
                <a:cubicBezTo>
                  <a:pt x="2364369" y="1871259"/>
                  <a:pt x="2076318" y="1786884"/>
                  <a:pt x="1924019" y="1838801"/>
                </a:cubicBezTo>
                <a:cubicBezTo>
                  <a:pt x="1771720" y="1890718"/>
                  <a:pt x="1521565" y="1779559"/>
                  <a:pt x="1357878" y="1838801"/>
                </a:cubicBezTo>
                <a:cubicBezTo>
                  <a:pt x="1194191" y="1898043"/>
                  <a:pt x="818089" y="1779095"/>
                  <a:pt x="306473" y="1838801"/>
                </a:cubicBezTo>
                <a:cubicBezTo>
                  <a:pt x="90955" y="1851038"/>
                  <a:pt x="17239" y="1657553"/>
                  <a:pt x="0" y="1532328"/>
                </a:cubicBezTo>
                <a:cubicBezTo>
                  <a:pt x="-33680" y="1344109"/>
                  <a:pt x="28825" y="1328596"/>
                  <a:pt x="0" y="1148227"/>
                </a:cubicBezTo>
                <a:cubicBezTo>
                  <a:pt x="-28825" y="967858"/>
                  <a:pt x="42259" y="881547"/>
                  <a:pt x="0" y="739608"/>
                </a:cubicBezTo>
                <a:cubicBezTo>
                  <a:pt x="-42259" y="597669"/>
                  <a:pt x="37181" y="486924"/>
                  <a:pt x="0" y="306473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3338759114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>
                <a:latin typeface="Montserrat" panose="00000500000000000000" pitchFamily="2" charset="0"/>
                <a:ea typeface="Calibri Light"/>
                <a:cs typeface="Calibri Light"/>
              </a:rPr>
              <a:t>Other plants these bees </a:t>
            </a:r>
          </a:p>
          <a:p>
            <a:pPr algn="ctr"/>
            <a:r>
              <a:rPr lang="en-US" sz="1600" b="1" dirty="0">
                <a:latin typeface="Montserrat" panose="00000500000000000000" pitchFamily="2" charset="0"/>
                <a:ea typeface="Calibri Light"/>
                <a:cs typeface="Calibri Light"/>
              </a:rPr>
              <a:t>might enjoy:</a:t>
            </a:r>
            <a:endParaRPr lang="en-US" sz="1600" dirty="0">
              <a:latin typeface="Montserrat" panose="00000500000000000000" pitchFamily="2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Achillea millefolium</a:t>
            </a:r>
          </a:p>
          <a:p>
            <a:pPr marL="285750" indent="-285750">
              <a:buFont typeface="Arial"/>
              <a:buChar char="•"/>
            </a:pPr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Verbascum </a:t>
            </a:r>
            <a:r>
              <a:rPr lang="en-US" sz="1400" b="1" dirty="0" err="1">
                <a:latin typeface="Montserrat" panose="00000500000000000000" pitchFamily="2" charset="0"/>
                <a:ea typeface="Calibri Light"/>
                <a:cs typeface="Calibri Light"/>
              </a:rPr>
              <a:t>thapsus</a:t>
            </a:r>
            <a:endParaRPr lang="en-US" sz="1400" b="1" dirty="0">
              <a:latin typeface="Montserrat" panose="00000500000000000000" pitchFamily="2" charset="0"/>
              <a:ea typeface="Calibri Light"/>
              <a:cs typeface="Calibri Light"/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Pelargonium</a:t>
            </a:r>
          </a:p>
          <a:p>
            <a:pPr marL="285750" indent="-285750">
              <a:buFont typeface="Arial"/>
              <a:buChar char="•"/>
            </a:pPr>
            <a:r>
              <a:rPr lang="en-US" sz="1400" b="1" dirty="0" err="1">
                <a:latin typeface="Montserrat" panose="00000500000000000000" pitchFamily="2" charset="0"/>
                <a:ea typeface="Calibri Light"/>
                <a:cs typeface="Calibri Light"/>
              </a:rPr>
              <a:t>Onopordum</a:t>
            </a:r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 </a:t>
            </a:r>
            <a:r>
              <a:rPr lang="en-US" sz="1400" b="1" dirty="0" err="1">
                <a:latin typeface="Montserrat" panose="00000500000000000000" pitchFamily="2" charset="0"/>
                <a:ea typeface="Calibri Light"/>
                <a:cs typeface="Calibri Light"/>
              </a:rPr>
              <a:t>acanthium</a:t>
            </a:r>
            <a:endParaRPr lang="en-US" sz="1400" b="1" dirty="0">
              <a:latin typeface="Montserrat" panose="00000500000000000000" pitchFamily="2" charset="0"/>
              <a:ea typeface="Calibri Light"/>
              <a:cs typeface="Calibri Light"/>
            </a:endParaRPr>
          </a:p>
          <a:p>
            <a:pPr algn="ctr"/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Native species to the UK in </a:t>
            </a:r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bold</a:t>
            </a: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.</a:t>
            </a:r>
          </a:p>
        </p:txBody>
      </p:sp>
      <p:pic>
        <p:nvPicPr>
          <p:cNvPr id="13" name="Picture 12" descr="Buzz-Club-Logo-LARGE.jpg">
            <a:extLst>
              <a:ext uri="{FF2B5EF4-FFF2-40B4-BE49-F238E27FC236}">
                <a16:creationId xmlns:a16="http://schemas.microsoft.com/office/drawing/2014/main" id="{E99B489A-E2DC-665A-15CA-9E70EC8B77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2417" y="127814"/>
            <a:ext cx="1184666" cy="1212714"/>
          </a:xfrm>
          <a:prstGeom prst="rect">
            <a:avLst/>
          </a:prstGeom>
        </p:spPr>
      </p:pic>
      <p:pic>
        <p:nvPicPr>
          <p:cNvPr id="2" name="Picture 1" descr="A bee on a plant&#10;&#10;AI-generated content may be incorrect.">
            <a:extLst>
              <a:ext uri="{FF2B5EF4-FFF2-40B4-BE49-F238E27FC236}">
                <a16:creationId xmlns:a16="http://schemas.microsoft.com/office/drawing/2014/main" id="{4106ABCE-F635-5B87-A8B2-E19FABD6D2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1437" y="1947383"/>
            <a:ext cx="1830082" cy="184736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2D54CB5-A2ED-258D-15F5-9FA746849240}"/>
              </a:ext>
            </a:extLst>
          </p:cNvPr>
          <p:cNvSpPr txBox="1"/>
          <p:nvPr/>
        </p:nvSpPr>
        <p:spPr>
          <a:xfrm>
            <a:off x="2176521" y="2782753"/>
            <a:ext cx="2470235" cy="16004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Montserrat" panose="00000500000000000000" pitchFamily="2" charset="0"/>
                <a:cs typeface="Segoe UI"/>
              </a:rPr>
              <a:t>Spring is the perfect time to sow Stachys seed and divide existing plants​.</a:t>
            </a:r>
            <a:endParaRPr lang="en-US" sz="1400" dirty="0">
              <a:latin typeface="Montserrat" panose="00000500000000000000" pitchFamily="2" charset="0"/>
            </a:endParaRPr>
          </a:p>
          <a:p>
            <a:r>
              <a:rPr lang="en-US" sz="1400" dirty="0">
                <a:latin typeface="Montserrat" panose="00000500000000000000" pitchFamily="2" charset="0"/>
                <a:cs typeface="Segoe UI"/>
              </a:rPr>
              <a:t>​It is not just the furry stems that this bee finds useful but is fond of its pollen and nectar.</a:t>
            </a:r>
            <a:endParaRPr lang="en-US" sz="1400" dirty="0">
              <a:latin typeface="Montserrat" panose="00000500000000000000" pitchFamily="2" charset="0"/>
              <a:ea typeface="Calibri Light"/>
              <a:cs typeface="Segoe U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C6BD1FA-A3DB-300D-B7CD-379B3C29DD35}"/>
              </a:ext>
            </a:extLst>
          </p:cNvPr>
          <p:cNvSpPr txBox="1"/>
          <p:nvPr/>
        </p:nvSpPr>
        <p:spPr>
          <a:xfrm>
            <a:off x="6330166" y="3562128"/>
            <a:ext cx="2303940" cy="954107"/>
          </a:xfrm>
          <a:custGeom>
            <a:avLst/>
            <a:gdLst>
              <a:gd name="connsiteX0" fmla="*/ 0 w 2303940"/>
              <a:gd name="connsiteY0" fmla="*/ 0 h 954107"/>
              <a:gd name="connsiteX1" fmla="*/ 622064 w 2303940"/>
              <a:gd name="connsiteY1" fmla="*/ 0 h 954107"/>
              <a:gd name="connsiteX2" fmla="*/ 1151970 w 2303940"/>
              <a:gd name="connsiteY2" fmla="*/ 0 h 954107"/>
              <a:gd name="connsiteX3" fmla="*/ 1658837 w 2303940"/>
              <a:gd name="connsiteY3" fmla="*/ 0 h 954107"/>
              <a:gd name="connsiteX4" fmla="*/ 2303940 w 2303940"/>
              <a:gd name="connsiteY4" fmla="*/ 0 h 954107"/>
              <a:gd name="connsiteX5" fmla="*/ 2303940 w 2303940"/>
              <a:gd name="connsiteY5" fmla="*/ 496136 h 954107"/>
              <a:gd name="connsiteX6" fmla="*/ 2303940 w 2303940"/>
              <a:gd name="connsiteY6" fmla="*/ 954107 h 954107"/>
              <a:gd name="connsiteX7" fmla="*/ 1704916 w 2303940"/>
              <a:gd name="connsiteY7" fmla="*/ 954107 h 954107"/>
              <a:gd name="connsiteX8" fmla="*/ 1105891 w 2303940"/>
              <a:gd name="connsiteY8" fmla="*/ 954107 h 954107"/>
              <a:gd name="connsiteX9" fmla="*/ 506867 w 2303940"/>
              <a:gd name="connsiteY9" fmla="*/ 954107 h 954107"/>
              <a:gd name="connsiteX10" fmla="*/ 0 w 2303940"/>
              <a:gd name="connsiteY10" fmla="*/ 954107 h 954107"/>
              <a:gd name="connsiteX11" fmla="*/ 0 w 2303940"/>
              <a:gd name="connsiteY11" fmla="*/ 486595 h 954107"/>
              <a:gd name="connsiteX12" fmla="*/ 0 w 2303940"/>
              <a:gd name="connsiteY12" fmla="*/ 0 h 95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03940" h="954107" fill="none" extrusionOk="0">
                <a:moveTo>
                  <a:pt x="0" y="0"/>
                </a:moveTo>
                <a:cubicBezTo>
                  <a:pt x="251145" y="-12078"/>
                  <a:pt x="478008" y="59568"/>
                  <a:pt x="622064" y="0"/>
                </a:cubicBezTo>
                <a:cubicBezTo>
                  <a:pt x="766120" y="-59568"/>
                  <a:pt x="1041508" y="1548"/>
                  <a:pt x="1151970" y="0"/>
                </a:cubicBezTo>
                <a:cubicBezTo>
                  <a:pt x="1262432" y="-1548"/>
                  <a:pt x="1536324" y="52657"/>
                  <a:pt x="1658837" y="0"/>
                </a:cubicBezTo>
                <a:cubicBezTo>
                  <a:pt x="1781350" y="-52657"/>
                  <a:pt x="2121318" y="35780"/>
                  <a:pt x="2303940" y="0"/>
                </a:cubicBezTo>
                <a:cubicBezTo>
                  <a:pt x="2361255" y="143290"/>
                  <a:pt x="2251964" y="336444"/>
                  <a:pt x="2303940" y="496136"/>
                </a:cubicBezTo>
                <a:cubicBezTo>
                  <a:pt x="2355916" y="655828"/>
                  <a:pt x="2274572" y="778458"/>
                  <a:pt x="2303940" y="954107"/>
                </a:cubicBezTo>
                <a:cubicBezTo>
                  <a:pt x="2181641" y="990718"/>
                  <a:pt x="1956487" y="882706"/>
                  <a:pt x="1704916" y="954107"/>
                </a:cubicBezTo>
                <a:cubicBezTo>
                  <a:pt x="1453345" y="1025508"/>
                  <a:pt x="1364829" y="904339"/>
                  <a:pt x="1105891" y="954107"/>
                </a:cubicBezTo>
                <a:cubicBezTo>
                  <a:pt x="846954" y="1003875"/>
                  <a:pt x="801721" y="896039"/>
                  <a:pt x="506867" y="954107"/>
                </a:cubicBezTo>
                <a:cubicBezTo>
                  <a:pt x="212013" y="1012175"/>
                  <a:pt x="233655" y="949211"/>
                  <a:pt x="0" y="954107"/>
                </a:cubicBezTo>
                <a:cubicBezTo>
                  <a:pt x="-12088" y="775520"/>
                  <a:pt x="6110" y="643219"/>
                  <a:pt x="0" y="486595"/>
                </a:cubicBezTo>
                <a:cubicBezTo>
                  <a:pt x="-6110" y="329971"/>
                  <a:pt x="40531" y="170204"/>
                  <a:pt x="0" y="0"/>
                </a:cubicBezTo>
                <a:close/>
              </a:path>
              <a:path w="2303940" h="954107" stroke="0" extrusionOk="0">
                <a:moveTo>
                  <a:pt x="0" y="0"/>
                </a:moveTo>
                <a:cubicBezTo>
                  <a:pt x="172714" y="-27273"/>
                  <a:pt x="340226" y="29623"/>
                  <a:pt x="552946" y="0"/>
                </a:cubicBezTo>
                <a:cubicBezTo>
                  <a:pt x="765666" y="-29623"/>
                  <a:pt x="871973" y="25299"/>
                  <a:pt x="1151970" y="0"/>
                </a:cubicBezTo>
                <a:cubicBezTo>
                  <a:pt x="1431967" y="-25299"/>
                  <a:pt x="1605048" y="28935"/>
                  <a:pt x="1750994" y="0"/>
                </a:cubicBezTo>
                <a:cubicBezTo>
                  <a:pt x="1896940" y="-28935"/>
                  <a:pt x="2137833" y="65591"/>
                  <a:pt x="2303940" y="0"/>
                </a:cubicBezTo>
                <a:cubicBezTo>
                  <a:pt x="2314250" y="120641"/>
                  <a:pt x="2273850" y="296448"/>
                  <a:pt x="2303940" y="486595"/>
                </a:cubicBezTo>
                <a:cubicBezTo>
                  <a:pt x="2334030" y="676742"/>
                  <a:pt x="2303938" y="854772"/>
                  <a:pt x="2303940" y="954107"/>
                </a:cubicBezTo>
                <a:cubicBezTo>
                  <a:pt x="2175299" y="955894"/>
                  <a:pt x="1998681" y="916572"/>
                  <a:pt x="1727955" y="954107"/>
                </a:cubicBezTo>
                <a:cubicBezTo>
                  <a:pt x="1457229" y="991642"/>
                  <a:pt x="1431425" y="890756"/>
                  <a:pt x="1198049" y="954107"/>
                </a:cubicBezTo>
                <a:cubicBezTo>
                  <a:pt x="964673" y="1017458"/>
                  <a:pt x="741581" y="916140"/>
                  <a:pt x="622064" y="954107"/>
                </a:cubicBezTo>
                <a:cubicBezTo>
                  <a:pt x="502548" y="992074"/>
                  <a:pt x="234342" y="946959"/>
                  <a:pt x="0" y="954107"/>
                </a:cubicBezTo>
                <a:cubicBezTo>
                  <a:pt x="-46562" y="730426"/>
                  <a:pt x="32861" y="663506"/>
                  <a:pt x="0" y="505677"/>
                </a:cubicBezTo>
                <a:cubicBezTo>
                  <a:pt x="-32861" y="347848"/>
                  <a:pt x="26612" y="173451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63037504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The female rolls up the hairs into a ball and then takes it to the cavity to line the nest.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C02C2772-85B9-33E9-2F40-51649E6156BF}"/>
              </a:ext>
            </a:extLst>
          </p:cNvPr>
          <p:cNvSpPr txBox="1"/>
          <p:nvPr/>
        </p:nvSpPr>
        <p:spPr>
          <a:xfrm>
            <a:off x="251629" y="4770579"/>
            <a:ext cx="2640707" cy="2009061"/>
          </a:xfrm>
          <a:custGeom>
            <a:avLst/>
            <a:gdLst>
              <a:gd name="connsiteX0" fmla="*/ 0 w 2640707"/>
              <a:gd name="connsiteY0" fmla="*/ 334850 h 2009061"/>
              <a:gd name="connsiteX1" fmla="*/ 334850 w 2640707"/>
              <a:gd name="connsiteY1" fmla="*/ 0 h 2009061"/>
              <a:gd name="connsiteX2" fmla="*/ 788182 w 2640707"/>
              <a:gd name="connsiteY2" fmla="*/ 0 h 2009061"/>
              <a:gd name="connsiteX3" fmla="*/ 1280933 w 2640707"/>
              <a:gd name="connsiteY3" fmla="*/ 0 h 2009061"/>
              <a:gd name="connsiteX4" fmla="*/ 1714555 w 2640707"/>
              <a:gd name="connsiteY4" fmla="*/ 0 h 2009061"/>
              <a:gd name="connsiteX5" fmla="*/ 2305857 w 2640707"/>
              <a:gd name="connsiteY5" fmla="*/ 0 h 2009061"/>
              <a:gd name="connsiteX6" fmla="*/ 2640707 w 2640707"/>
              <a:gd name="connsiteY6" fmla="*/ 334850 h 2009061"/>
              <a:gd name="connsiteX7" fmla="*/ 2640707 w 2640707"/>
              <a:gd name="connsiteY7" fmla="*/ 741123 h 2009061"/>
              <a:gd name="connsiteX8" fmla="*/ 2640707 w 2640707"/>
              <a:gd name="connsiteY8" fmla="*/ 1187577 h 2009061"/>
              <a:gd name="connsiteX9" fmla="*/ 2640707 w 2640707"/>
              <a:gd name="connsiteY9" fmla="*/ 1674211 h 2009061"/>
              <a:gd name="connsiteX10" fmla="*/ 2305857 w 2640707"/>
              <a:gd name="connsiteY10" fmla="*/ 2009061 h 2009061"/>
              <a:gd name="connsiteX11" fmla="*/ 1832815 w 2640707"/>
              <a:gd name="connsiteY11" fmla="*/ 2009061 h 2009061"/>
              <a:gd name="connsiteX12" fmla="*/ 1399194 w 2640707"/>
              <a:gd name="connsiteY12" fmla="*/ 2009061 h 2009061"/>
              <a:gd name="connsiteX13" fmla="*/ 926152 w 2640707"/>
              <a:gd name="connsiteY13" fmla="*/ 2009061 h 2009061"/>
              <a:gd name="connsiteX14" fmla="*/ 334850 w 2640707"/>
              <a:gd name="connsiteY14" fmla="*/ 2009061 h 2009061"/>
              <a:gd name="connsiteX15" fmla="*/ 0 w 2640707"/>
              <a:gd name="connsiteY15" fmla="*/ 1674211 h 2009061"/>
              <a:gd name="connsiteX16" fmla="*/ 0 w 2640707"/>
              <a:gd name="connsiteY16" fmla="*/ 1267938 h 2009061"/>
              <a:gd name="connsiteX17" fmla="*/ 0 w 2640707"/>
              <a:gd name="connsiteY17" fmla="*/ 861665 h 2009061"/>
              <a:gd name="connsiteX18" fmla="*/ 0 w 2640707"/>
              <a:gd name="connsiteY18" fmla="*/ 334850 h 2009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640707" h="2009061" fill="none" extrusionOk="0">
                <a:moveTo>
                  <a:pt x="0" y="334850"/>
                </a:moveTo>
                <a:cubicBezTo>
                  <a:pt x="33156" y="119067"/>
                  <a:pt x="151488" y="5596"/>
                  <a:pt x="334850" y="0"/>
                </a:cubicBezTo>
                <a:cubicBezTo>
                  <a:pt x="483256" y="-49472"/>
                  <a:pt x="621110" y="16535"/>
                  <a:pt x="788182" y="0"/>
                </a:cubicBezTo>
                <a:cubicBezTo>
                  <a:pt x="955254" y="-16535"/>
                  <a:pt x="1179353" y="1265"/>
                  <a:pt x="1280933" y="0"/>
                </a:cubicBezTo>
                <a:cubicBezTo>
                  <a:pt x="1382513" y="-1265"/>
                  <a:pt x="1541479" y="22601"/>
                  <a:pt x="1714555" y="0"/>
                </a:cubicBezTo>
                <a:cubicBezTo>
                  <a:pt x="1887631" y="-22601"/>
                  <a:pt x="2113514" y="33779"/>
                  <a:pt x="2305857" y="0"/>
                </a:cubicBezTo>
                <a:cubicBezTo>
                  <a:pt x="2487773" y="8164"/>
                  <a:pt x="2634451" y="150844"/>
                  <a:pt x="2640707" y="334850"/>
                </a:cubicBezTo>
                <a:cubicBezTo>
                  <a:pt x="2677669" y="489238"/>
                  <a:pt x="2608207" y="557801"/>
                  <a:pt x="2640707" y="741123"/>
                </a:cubicBezTo>
                <a:cubicBezTo>
                  <a:pt x="2673207" y="924445"/>
                  <a:pt x="2618861" y="1068204"/>
                  <a:pt x="2640707" y="1187577"/>
                </a:cubicBezTo>
                <a:cubicBezTo>
                  <a:pt x="2662553" y="1306950"/>
                  <a:pt x="2595598" y="1552959"/>
                  <a:pt x="2640707" y="1674211"/>
                </a:cubicBezTo>
                <a:cubicBezTo>
                  <a:pt x="2683519" y="1868027"/>
                  <a:pt x="2499668" y="2001430"/>
                  <a:pt x="2305857" y="2009061"/>
                </a:cubicBezTo>
                <a:cubicBezTo>
                  <a:pt x="2115550" y="2021988"/>
                  <a:pt x="2007241" y="2006863"/>
                  <a:pt x="1832815" y="2009061"/>
                </a:cubicBezTo>
                <a:cubicBezTo>
                  <a:pt x="1658389" y="2011259"/>
                  <a:pt x="1568376" y="2000124"/>
                  <a:pt x="1399194" y="2009061"/>
                </a:cubicBezTo>
                <a:cubicBezTo>
                  <a:pt x="1230012" y="2017998"/>
                  <a:pt x="1121387" y="2003956"/>
                  <a:pt x="926152" y="2009061"/>
                </a:cubicBezTo>
                <a:cubicBezTo>
                  <a:pt x="730917" y="2014166"/>
                  <a:pt x="542729" y="1942133"/>
                  <a:pt x="334850" y="2009061"/>
                </a:cubicBezTo>
                <a:cubicBezTo>
                  <a:pt x="153870" y="1987939"/>
                  <a:pt x="-383" y="1822548"/>
                  <a:pt x="0" y="1674211"/>
                </a:cubicBezTo>
                <a:cubicBezTo>
                  <a:pt x="-39196" y="1538656"/>
                  <a:pt x="8088" y="1434683"/>
                  <a:pt x="0" y="1267938"/>
                </a:cubicBezTo>
                <a:cubicBezTo>
                  <a:pt x="-8088" y="1101193"/>
                  <a:pt x="10587" y="998944"/>
                  <a:pt x="0" y="861665"/>
                </a:cubicBezTo>
                <a:cubicBezTo>
                  <a:pt x="-10587" y="724386"/>
                  <a:pt x="35912" y="526665"/>
                  <a:pt x="0" y="334850"/>
                </a:cubicBezTo>
                <a:close/>
              </a:path>
              <a:path w="2640707" h="2009061" stroke="0" extrusionOk="0">
                <a:moveTo>
                  <a:pt x="0" y="334850"/>
                </a:moveTo>
                <a:cubicBezTo>
                  <a:pt x="11218" y="190825"/>
                  <a:pt x="175829" y="4155"/>
                  <a:pt x="334850" y="0"/>
                </a:cubicBezTo>
                <a:cubicBezTo>
                  <a:pt x="511039" y="-23571"/>
                  <a:pt x="724070" y="33322"/>
                  <a:pt x="827602" y="0"/>
                </a:cubicBezTo>
                <a:cubicBezTo>
                  <a:pt x="931134" y="-33322"/>
                  <a:pt x="1173590" y="27060"/>
                  <a:pt x="1261223" y="0"/>
                </a:cubicBezTo>
                <a:cubicBezTo>
                  <a:pt x="1348856" y="-27060"/>
                  <a:pt x="1651502" y="26060"/>
                  <a:pt x="1753975" y="0"/>
                </a:cubicBezTo>
                <a:cubicBezTo>
                  <a:pt x="1856448" y="-26060"/>
                  <a:pt x="2043116" y="45556"/>
                  <a:pt x="2305857" y="0"/>
                </a:cubicBezTo>
                <a:cubicBezTo>
                  <a:pt x="2488515" y="-30331"/>
                  <a:pt x="2635903" y="191073"/>
                  <a:pt x="2640707" y="334850"/>
                </a:cubicBezTo>
                <a:cubicBezTo>
                  <a:pt x="2682084" y="442058"/>
                  <a:pt x="2591184" y="654982"/>
                  <a:pt x="2640707" y="767910"/>
                </a:cubicBezTo>
                <a:cubicBezTo>
                  <a:pt x="2690230" y="880838"/>
                  <a:pt x="2635790" y="1077004"/>
                  <a:pt x="2640707" y="1174183"/>
                </a:cubicBezTo>
                <a:cubicBezTo>
                  <a:pt x="2645624" y="1271362"/>
                  <a:pt x="2615858" y="1557436"/>
                  <a:pt x="2640707" y="1674211"/>
                </a:cubicBezTo>
                <a:cubicBezTo>
                  <a:pt x="2641328" y="1867034"/>
                  <a:pt x="2491440" y="1984444"/>
                  <a:pt x="2305857" y="2009061"/>
                </a:cubicBezTo>
                <a:cubicBezTo>
                  <a:pt x="2092761" y="2035988"/>
                  <a:pt x="1992142" y="1988371"/>
                  <a:pt x="1872235" y="2009061"/>
                </a:cubicBezTo>
                <a:cubicBezTo>
                  <a:pt x="1752328" y="2029751"/>
                  <a:pt x="1467289" y="1951792"/>
                  <a:pt x="1359774" y="2009061"/>
                </a:cubicBezTo>
                <a:cubicBezTo>
                  <a:pt x="1252259" y="2066330"/>
                  <a:pt x="1018726" y="1986773"/>
                  <a:pt x="867022" y="2009061"/>
                </a:cubicBezTo>
                <a:cubicBezTo>
                  <a:pt x="715318" y="2031349"/>
                  <a:pt x="520598" y="1994565"/>
                  <a:pt x="334850" y="2009061"/>
                </a:cubicBezTo>
                <a:cubicBezTo>
                  <a:pt x="139538" y="2031835"/>
                  <a:pt x="-30630" y="1902414"/>
                  <a:pt x="0" y="1674211"/>
                </a:cubicBezTo>
                <a:cubicBezTo>
                  <a:pt x="-26440" y="1577433"/>
                  <a:pt x="28006" y="1336353"/>
                  <a:pt x="0" y="1241151"/>
                </a:cubicBezTo>
                <a:cubicBezTo>
                  <a:pt x="-28006" y="1145949"/>
                  <a:pt x="15220" y="954661"/>
                  <a:pt x="0" y="781304"/>
                </a:cubicBezTo>
                <a:cubicBezTo>
                  <a:pt x="-15220" y="607947"/>
                  <a:pt x="31821" y="546960"/>
                  <a:pt x="0" y="33485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3500182797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Plant info</a:t>
            </a:r>
            <a:endParaRPr lang="en-US" sz="1400" dirty="0">
              <a:latin typeface="Montserrat" panose="00000500000000000000" pitchFamily="2" charset="0"/>
              <a:ea typeface="Calibri Light"/>
              <a:cs typeface="Calibri Light"/>
            </a:endParaRPr>
          </a:p>
          <a:p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When to plant: </a:t>
            </a: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May-Sep</a:t>
            </a:r>
          </a:p>
          <a:p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Sun: </a:t>
            </a: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Full sun/ Partial shade</a:t>
            </a:r>
          </a:p>
          <a:p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Soil: </a:t>
            </a: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Moist, well–drained</a:t>
            </a:r>
          </a:p>
          <a:p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Hardiness</a:t>
            </a: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: Fully hardy</a:t>
            </a:r>
          </a:p>
          <a:p>
            <a:r>
              <a:rPr lang="en-US" sz="1400" b="1" dirty="0">
                <a:latin typeface="Montserrat" panose="00000500000000000000" pitchFamily="2" charset="0"/>
                <a:ea typeface="Calibri Light"/>
                <a:cs typeface="Calibri Light"/>
              </a:rPr>
              <a:t>Other: </a:t>
            </a: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Perennial, evergreen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98538E-15DB-048E-DDF4-9F2C23CA4B83}"/>
              </a:ext>
            </a:extLst>
          </p:cNvPr>
          <p:cNvSpPr txBox="1"/>
          <p:nvPr/>
        </p:nvSpPr>
        <p:spPr>
          <a:xfrm rot="358345">
            <a:off x="4380563" y="1172618"/>
            <a:ext cx="4337900" cy="523220"/>
          </a:xfrm>
          <a:custGeom>
            <a:avLst/>
            <a:gdLst>
              <a:gd name="connsiteX0" fmla="*/ 0 w 4337900"/>
              <a:gd name="connsiteY0" fmla="*/ 0 h 523220"/>
              <a:gd name="connsiteX1" fmla="*/ 455480 w 4337900"/>
              <a:gd name="connsiteY1" fmla="*/ 0 h 523220"/>
              <a:gd name="connsiteX2" fmla="*/ 910959 w 4337900"/>
              <a:gd name="connsiteY2" fmla="*/ 0 h 523220"/>
              <a:gd name="connsiteX3" fmla="*/ 1496576 w 4337900"/>
              <a:gd name="connsiteY3" fmla="*/ 0 h 523220"/>
              <a:gd name="connsiteX4" fmla="*/ 1995434 w 4337900"/>
              <a:gd name="connsiteY4" fmla="*/ 0 h 523220"/>
              <a:gd name="connsiteX5" fmla="*/ 2450914 w 4337900"/>
              <a:gd name="connsiteY5" fmla="*/ 0 h 523220"/>
              <a:gd name="connsiteX6" fmla="*/ 3036530 w 4337900"/>
              <a:gd name="connsiteY6" fmla="*/ 0 h 523220"/>
              <a:gd name="connsiteX7" fmla="*/ 3448630 w 4337900"/>
              <a:gd name="connsiteY7" fmla="*/ 0 h 523220"/>
              <a:gd name="connsiteX8" fmla="*/ 4337900 w 4337900"/>
              <a:gd name="connsiteY8" fmla="*/ 0 h 523220"/>
              <a:gd name="connsiteX9" fmla="*/ 4337900 w 4337900"/>
              <a:gd name="connsiteY9" fmla="*/ 523220 h 523220"/>
              <a:gd name="connsiteX10" fmla="*/ 3839042 w 4337900"/>
              <a:gd name="connsiteY10" fmla="*/ 523220 h 523220"/>
              <a:gd name="connsiteX11" fmla="*/ 3340183 w 4337900"/>
              <a:gd name="connsiteY11" fmla="*/ 523220 h 523220"/>
              <a:gd name="connsiteX12" fmla="*/ 2928083 w 4337900"/>
              <a:gd name="connsiteY12" fmla="*/ 523220 h 523220"/>
              <a:gd name="connsiteX13" fmla="*/ 2385845 w 4337900"/>
              <a:gd name="connsiteY13" fmla="*/ 523220 h 523220"/>
              <a:gd name="connsiteX14" fmla="*/ 1843608 w 4337900"/>
              <a:gd name="connsiteY14" fmla="*/ 523220 h 523220"/>
              <a:gd name="connsiteX15" fmla="*/ 1257991 w 4337900"/>
              <a:gd name="connsiteY15" fmla="*/ 523220 h 523220"/>
              <a:gd name="connsiteX16" fmla="*/ 802512 w 4337900"/>
              <a:gd name="connsiteY16" fmla="*/ 523220 h 523220"/>
              <a:gd name="connsiteX17" fmla="*/ 0 w 4337900"/>
              <a:gd name="connsiteY17" fmla="*/ 523220 h 523220"/>
              <a:gd name="connsiteX18" fmla="*/ 0 w 4337900"/>
              <a:gd name="connsiteY18" fmla="*/ 0 h 523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337900" h="523220" fill="none" extrusionOk="0">
                <a:moveTo>
                  <a:pt x="0" y="0"/>
                </a:moveTo>
                <a:cubicBezTo>
                  <a:pt x="120640" y="-37572"/>
                  <a:pt x="323601" y="51176"/>
                  <a:pt x="455480" y="0"/>
                </a:cubicBezTo>
                <a:cubicBezTo>
                  <a:pt x="587359" y="-51176"/>
                  <a:pt x="811162" y="7674"/>
                  <a:pt x="910959" y="0"/>
                </a:cubicBezTo>
                <a:cubicBezTo>
                  <a:pt x="1010756" y="-7674"/>
                  <a:pt x="1259249" y="33104"/>
                  <a:pt x="1496576" y="0"/>
                </a:cubicBezTo>
                <a:cubicBezTo>
                  <a:pt x="1733903" y="-33104"/>
                  <a:pt x="1886246" y="44326"/>
                  <a:pt x="1995434" y="0"/>
                </a:cubicBezTo>
                <a:cubicBezTo>
                  <a:pt x="2104622" y="-44326"/>
                  <a:pt x="2275197" y="24523"/>
                  <a:pt x="2450914" y="0"/>
                </a:cubicBezTo>
                <a:cubicBezTo>
                  <a:pt x="2626631" y="-24523"/>
                  <a:pt x="2761890" y="5229"/>
                  <a:pt x="3036530" y="0"/>
                </a:cubicBezTo>
                <a:cubicBezTo>
                  <a:pt x="3311170" y="-5229"/>
                  <a:pt x="3349408" y="26700"/>
                  <a:pt x="3448630" y="0"/>
                </a:cubicBezTo>
                <a:cubicBezTo>
                  <a:pt x="3547852" y="-26700"/>
                  <a:pt x="4103442" y="99974"/>
                  <a:pt x="4337900" y="0"/>
                </a:cubicBezTo>
                <a:cubicBezTo>
                  <a:pt x="4344962" y="173392"/>
                  <a:pt x="4301328" y="303683"/>
                  <a:pt x="4337900" y="523220"/>
                </a:cubicBezTo>
                <a:cubicBezTo>
                  <a:pt x="4112333" y="564986"/>
                  <a:pt x="3975634" y="484107"/>
                  <a:pt x="3839042" y="523220"/>
                </a:cubicBezTo>
                <a:cubicBezTo>
                  <a:pt x="3702450" y="562333"/>
                  <a:pt x="3510429" y="503826"/>
                  <a:pt x="3340183" y="523220"/>
                </a:cubicBezTo>
                <a:cubicBezTo>
                  <a:pt x="3169937" y="542614"/>
                  <a:pt x="3133716" y="514607"/>
                  <a:pt x="2928083" y="523220"/>
                </a:cubicBezTo>
                <a:cubicBezTo>
                  <a:pt x="2722450" y="531833"/>
                  <a:pt x="2655252" y="493451"/>
                  <a:pt x="2385845" y="523220"/>
                </a:cubicBezTo>
                <a:cubicBezTo>
                  <a:pt x="2116438" y="552989"/>
                  <a:pt x="2037756" y="500430"/>
                  <a:pt x="1843608" y="523220"/>
                </a:cubicBezTo>
                <a:cubicBezTo>
                  <a:pt x="1649460" y="546010"/>
                  <a:pt x="1452899" y="510680"/>
                  <a:pt x="1257991" y="523220"/>
                </a:cubicBezTo>
                <a:cubicBezTo>
                  <a:pt x="1063083" y="535760"/>
                  <a:pt x="963039" y="506466"/>
                  <a:pt x="802512" y="523220"/>
                </a:cubicBezTo>
                <a:cubicBezTo>
                  <a:pt x="641985" y="539974"/>
                  <a:pt x="384581" y="460714"/>
                  <a:pt x="0" y="523220"/>
                </a:cubicBezTo>
                <a:cubicBezTo>
                  <a:pt x="-28842" y="357653"/>
                  <a:pt x="28216" y="145362"/>
                  <a:pt x="0" y="0"/>
                </a:cubicBezTo>
                <a:close/>
              </a:path>
              <a:path w="4337900" h="523220" stroke="0" extrusionOk="0">
                <a:moveTo>
                  <a:pt x="0" y="0"/>
                </a:moveTo>
                <a:cubicBezTo>
                  <a:pt x="255972" y="-2027"/>
                  <a:pt x="299284" y="10598"/>
                  <a:pt x="542238" y="0"/>
                </a:cubicBezTo>
                <a:cubicBezTo>
                  <a:pt x="785192" y="-10598"/>
                  <a:pt x="923208" y="29451"/>
                  <a:pt x="1127854" y="0"/>
                </a:cubicBezTo>
                <a:cubicBezTo>
                  <a:pt x="1332500" y="-29451"/>
                  <a:pt x="1520933" y="32576"/>
                  <a:pt x="1713471" y="0"/>
                </a:cubicBezTo>
                <a:cubicBezTo>
                  <a:pt x="1906009" y="-32576"/>
                  <a:pt x="2003624" y="45551"/>
                  <a:pt x="2125571" y="0"/>
                </a:cubicBezTo>
                <a:cubicBezTo>
                  <a:pt x="2247518" y="-45551"/>
                  <a:pt x="2484539" y="64964"/>
                  <a:pt x="2711188" y="0"/>
                </a:cubicBezTo>
                <a:cubicBezTo>
                  <a:pt x="2937837" y="-64964"/>
                  <a:pt x="3005748" y="11984"/>
                  <a:pt x="3123288" y="0"/>
                </a:cubicBezTo>
                <a:cubicBezTo>
                  <a:pt x="3240828" y="-11984"/>
                  <a:pt x="3552281" y="48089"/>
                  <a:pt x="3708905" y="0"/>
                </a:cubicBezTo>
                <a:cubicBezTo>
                  <a:pt x="3865529" y="-48089"/>
                  <a:pt x="4086523" y="31546"/>
                  <a:pt x="4337900" y="0"/>
                </a:cubicBezTo>
                <a:cubicBezTo>
                  <a:pt x="4347655" y="106711"/>
                  <a:pt x="4288183" y="406982"/>
                  <a:pt x="4337900" y="523220"/>
                </a:cubicBezTo>
                <a:cubicBezTo>
                  <a:pt x="4195308" y="577195"/>
                  <a:pt x="3915149" y="522068"/>
                  <a:pt x="3752284" y="523220"/>
                </a:cubicBezTo>
                <a:cubicBezTo>
                  <a:pt x="3589419" y="524372"/>
                  <a:pt x="3444734" y="490788"/>
                  <a:pt x="3253425" y="523220"/>
                </a:cubicBezTo>
                <a:cubicBezTo>
                  <a:pt x="3062116" y="555652"/>
                  <a:pt x="2925808" y="513919"/>
                  <a:pt x="2754567" y="523220"/>
                </a:cubicBezTo>
                <a:cubicBezTo>
                  <a:pt x="2583326" y="532521"/>
                  <a:pt x="2356948" y="517546"/>
                  <a:pt x="2125571" y="523220"/>
                </a:cubicBezTo>
                <a:cubicBezTo>
                  <a:pt x="1894194" y="528894"/>
                  <a:pt x="1751565" y="498268"/>
                  <a:pt x="1583334" y="523220"/>
                </a:cubicBezTo>
                <a:cubicBezTo>
                  <a:pt x="1415103" y="548172"/>
                  <a:pt x="1293466" y="516167"/>
                  <a:pt x="1171233" y="523220"/>
                </a:cubicBezTo>
                <a:cubicBezTo>
                  <a:pt x="1049000" y="530273"/>
                  <a:pt x="884318" y="502355"/>
                  <a:pt x="672375" y="523220"/>
                </a:cubicBezTo>
                <a:cubicBezTo>
                  <a:pt x="460432" y="544085"/>
                  <a:pt x="259758" y="515568"/>
                  <a:pt x="0" y="523220"/>
                </a:cubicBezTo>
                <a:cubicBezTo>
                  <a:pt x="-14597" y="286119"/>
                  <a:pt x="37393" y="144137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12322046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="1" dirty="0">
                <a:latin typeface="Montserrat" panose="00000500000000000000" pitchFamily="2" charset="0"/>
                <a:ea typeface="Calibri Light"/>
                <a:cs typeface="Calibri Light"/>
              </a:rPr>
              <a:t>&amp; the wool carder bee</a:t>
            </a:r>
            <a:endParaRPr lang="en-US" sz="2800" dirty="0">
              <a:latin typeface="Montserrat" panose="00000500000000000000" pitchFamily="2" charset="0"/>
              <a:ea typeface="Calibri Light"/>
              <a:cs typeface="Calibri Ligh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FC51538-F5F2-04A8-75F2-F1319A22DB78}"/>
              </a:ext>
            </a:extLst>
          </p:cNvPr>
          <p:cNvSpPr txBox="1"/>
          <p:nvPr/>
        </p:nvSpPr>
        <p:spPr>
          <a:xfrm>
            <a:off x="2733313" y="1610415"/>
            <a:ext cx="2421024" cy="1089660"/>
          </a:xfrm>
          <a:custGeom>
            <a:avLst/>
            <a:gdLst>
              <a:gd name="connsiteX0" fmla="*/ 0 w 2421024"/>
              <a:gd name="connsiteY0" fmla="*/ 181614 h 1089660"/>
              <a:gd name="connsiteX1" fmla="*/ 181614 w 2421024"/>
              <a:gd name="connsiteY1" fmla="*/ 0 h 1089660"/>
              <a:gd name="connsiteX2" fmla="*/ 654907 w 2421024"/>
              <a:gd name="connsiteY2" fmla="*/ 0 h 1089660"/>
              <a:gd name="connsiteX3" fmla="*/ 1210512 w 2421024"/>
              <a:gd name="connsiteY3" fmla="*/ 0 h 1089660"/>
              <a:gd name="connsiteX4" fmla="*/ 1745539 w 2421024"/>
              <a:gd name="connsiteY4" fmla="*/ 0 h 1089660"/>
              <a:gd name="connsiteX5" fmla="*/ 2239410 w 2421024"/>
              <a:gd name="connsiteY5" fmla="*/ 0 h 1089660"/>
              <a:gd name="connsiteX6" fmla="*/ 2421024 w 2421024"/>
              <a:gd name="connsiteY6" fmla="*/ 181614 h 1089660"/>
              <a:gd name="connsiteX7" fmla="*/ 2421024 w 2421024"/>
              <a:gd name="connsiteY7" fmla="*/ 537566 h 1089660"/>
              <a:gd name="connsiteX8" fmla="*/ 2421024 w 2421024"/>
              <a:gd name="connsiteY8" fmla="*/ 908046 h 1089660"/>
              <a:gd name="connsiteX9" fmla="*/ 2239410 w 2421024"/>
              <a:gd name="connsiteY9" fmla="*/ 1089660 h 1089660"/>
              <a:gd name="connsiteX10" fmla="*/ 1724961 w 2421024"/>
              <a:gd name="connsiteY10" fmla="*/ 1089660 h 1089660"/>
              <a:gd name="connsiteX11" fmla="*/ 1272246 w 2421024"/>
              <a:gd name="connsiteY11" fmla="*/ 1089660 h 1089660"/>
              <a:gd name="connsiteX12" fmla="*/ 716641 w 2421024"/>
              <a:gd name="connsiteY12" fmla="*/ 1089660 h 1089660"/>
              <a:gd name="connsiteX13" fmla="*/ 181614 w 2421024"/>
              <a:gd name="connsiteY13" fmla="*/ 1089660 h 1089660"/>
              <a:gd name="connsiteX14" fmla="*/ 0 w 2421024"/>
              <a:gd name="connsiteY14" fmla="*/ 908046 h 1089660"/>
              <a:gd name="connsiteX15" fmla="*/ 0 w 2421024"/>
              <a:gd name="connsiteY15" fmla="*/ 537566 h 1089660"/>
              <a:gd name="connsiteX16" fmla="*/ 0 w 2421024"/>
              <a:gd name="connsiteY16" fmla="*/ 181614 h 108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421024" h="1089660" fill="none" extrusionOk="0">
                <a:moveTo>
                  <a:pt x="0" y="181614"/>
                </a:moveTo>
                <a:cubicBezTo>
                  <a:pt x="-18909" y="91709"/>
                  <a:pt x="92581" y="1374"/>
                  <a:pt x="181614" y="0"/>
                </a:cubicBezTo>
                <a:cubicBezTo>
                  <a:pt x="347885" y="-16525"/>
                  <a:pt x="515240" y="1249"/>
                  <a:pt x="654907" y="0"/>
                </a:cubicBezTo>
                <a:cubicBezTo>
                  <a:pt x="794574" y="-1249"/>
                  <a:pt x="997363" y="62081"/>
                  <a:pt x="1210512" y="0"/>
                </a:cubicBezTo>
                <a:cubicBezTo>
                  <a:pt x="1423662" y="-62081"/>
                  <a:pt x="1531691" y="15206"/>
                  <a:pt x="1745539" y="0"/>
                </a:cubicBezTo>
                <a:cubicBezTo>
                  <a:pt x="1959387" y="-15206"/>
                  <a:pt x="2040822" y="36481"/>
                  <a:pt x="2239410" y="0"/>
                </a:cubicBezTo>
                <a:cubicBezTo>
                  <a:pt x="2320140" y="-3902"/>
                  <a:pt x="2446984" y="67606"/>
                  <a:pt x="2421024" y="181614"/>
                </a:cubicBezTo>
                <a:cubicBezTo>
                  <a:pt x="2435881" y="279803"/>
                  <a:pt x="2414580" y="423123"/>
                  <a:pt x="2421024" y="537566"/>
                </a:cubicBezTo>
                <a:cubicBezTo>
                  <a:pt x="2427468" y="652009"/>
                  <a:pt x="2416290" y="824781"/>
                  <a:pt x="2421024" y="908046"/>
                </a:cubicBezTo>
                <a:cubicBezTo>
                  <a:pt x="2410128" y="998054"/>
                  <a:pt x="2341873" y="1089838"/>
                  <a:pt x="2239410" y="1089660"/>
                </a:cubicBezTo>
                <a:cubicBezTo>
                  <a:pt x="2128483" y="1125117"/>
                  <a:pt x="1963148" y="1045647"/>
                  <a:pt x="1724961" y="1089660"/>
                </a:cubicBezTo>
                <a:cubicBezTo>
                  <a:pt x="1486774" y="1133673"/>
                  <a:pt x="1460925" y="1052424"/>
                  <a:pt x="1272246" y="1089660"/>
                </a:cubicBezTo>
                <a:cubicBezTo>
                  <a:pt x="1083567" y="1126896"/>
                  <a:pt x="846650" y="1072050"/>
                  <a:pt x="716641" y="1089660"/>
                </a:cubicBezTo>
                <a:cubicBezTo>
                  <a:pt x="586633" y="1107270"/>
                  <a:pt x="392045" y="1057480"/>
                  <a:pt x="181614" y="1089660"/>
                </a:cubicBezTo>
                <a:cubicBezTo>
                  <a:pt x="87850" y="1083366"/>
                  <a:pt x="4734" y="1009952"/>
                  <a:pt x="0" y="908046"/>
                </a:cubicBezTo>
                <a:cubicBezTo>
                  <a:pt x="-39557" y="729549"/>
                  <a:pt x="2963" y="686282"/>
                  <a:pt x="0" y="537566"/>
                </a:cubicBezTo>
                <a:cubicBezTo>
                  <a:pt x="-2963" y="388850"/>
                  <a:pt x="21626" y="342855"/>
                  <a:pt x="0" y="181614"/>
                </a:cubicBezTo>
                <a:close/>
              </a:path>
              <a:path w="2421024" h="1089660" stroke="0" extrusionOk="0">
                <a:moveTo>
                  <a:pt x="0" y="181614"/>
                </a:moveTo>
                <a:cubicBezTo>
                  <a:pt x="-10514" y="95808"/>
                  <a:pt x="85738" y="11083"/>
                  <a:pt x="181614" y="0"/>
                </a:cubicBezTo>
                <a:cubicBezTo>
                  <a:pt x="316258" y="-8128"/>
                  <a:pt x="568787" y="37377"/>
                  <a:pt x="716641" y="0"/>
                </a:cubicBezTo>
                <a:cubicBezTo>
                  <a:pt x="864495" y="-37377"/>
                  <a:pt x="964899" y="1655"/>
                  <a:pt x="1210512" y="0"/>
                </a:cubicBezTo>
                <a:cubicBezTo>
                  <a:pt x="1456125" y="-1655"/>
                  <a:pt x="1583196" y="37067"/>
                  <a:pt x="1724961" y="0"/>
                </a:cubicBezTo>
                <a:cubicBezTo>
                  <a:pt x="1866726" y="-37067"/>
                  <a:pt x="2001470" y="8683"/>
                  <a:pt x="2239410" y="0"/>
                </a:cubicBezTo>
                <a:cubicBezTo>
                  <a:pt x="2357871" y="47"/>
                  <a:pt x="2428364" y="87912"/>
                  <a:pt x="2421024" y="181614"/>
                </a:cubicBezTo>
                <a:cubicBezTo>
                  <a:pt x="2453588" y="337108"/>
                  <a:pt x="2386944" y="387014"/>
                  <a:pt x="2421024" y="552094"/>
                </a:cubicBezTo>
                <a:cubicBezTo>
                  <a:pt x="2455104" y="717174"/>
                  <a:pt x="2392276" y="796953"/>
                  <a:pt x="2421024" y="908046"/>
                </a:cubicBezTo>
                <a:cubicBezTo>
                  <a:pt x="2430028" y="996387"/>
                  <a:pt x="2337858" y="1119388"/>
                  <a:pt x="2239410" y="1089660"/>
                </a:cubicBezTo>
                <a:cubicBezTo>
                  <a:pt x="2128858" y="1114199"/>
                  <a:pt x="1863690" y="1054170"/>
                  <a:pt x="1745539" y="1089660"/>
                </a:cubicBezTo>
                <a:cubicBezTo>
                  <a:pt x="1627388" y="1125150"/>
                  <a:pt x="1403080" y="1059343"/>
                  <a:pt x="1210512" y="1089660"/>
                </a:cubicBezTo>
                <a:cubicBezTo>
                  <a:pt x="1017944" y="1119977"/>
                  <a:pt x="894018" y="1057815"/>
                  <a:pt x="757797" y="1089660"/>
                </a:cubicBezTo>
                <a:cubicBezTo>
                  <a:pt x="621576" y="1121505"/>
                  <a:pt x="411116" y="1088453"/>
                  <a:pt x="181614" y="1089660"/>
                </a:cubicBezTo>
                <a:cubicBezTo>
                  <a:pt x="74579" y="1064702"/>
                  <a:pt x="7048" y="1031629"/>
                  <a:pt x="0" y="908046"/>
                </a:cubicBezTo>
                <a:cubicBezTo>
                  <a:pt x="-18709" y="812897"/>
                  <a:pt x="20006" y="625156"/>
                  <a:pt x="0" y="530301"/>
                </a:cubicBezTo>
                <a:cubicBezTo>
                  <a:pt x="-20006" y="435446"/>
                  <a:pt x="23766" y="262642"/>
                  <a:pt x="0" y="181614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1034025259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>
                <a:latin typeface="Montserrat" panose="00000500000000000000" pitchFamily="2" charset="0"/>
                <a:ea typeface="Calibri Light"/>
                <a:cs typeface="Calibri Light"/>
              </a:rPr>
              <a:t>Did You Know?​</a:t>
            </a:r>
            <a:endParaRPr lang="en-US" sz="1600" b="1" dirty="0">
              <a:latin typeface="Montserrat" panose="00000500000000000000" pitchFamily="2" charset="0"/>
            </a:endParaRPr>
          </a:p>
          <a:p>
            <a:pPr algn="ctr"/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The wool carder bee is the only UK species in its genus.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4B932E-3B9B-A500-3826-3C24CC35345C}"/>
              </a:ext>
            </a:extLst>
          </p:cNvPr>
          <p:cNvSpPr txBox="1"/>
          <p:nvPr/>
        </p:nvSpPr>
        <p:spPr>
          <a:xfrm>
            <a:off x="3002807" y="5193928"/>
            <a:ext cx="2470235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The wool carder bee is a solitary bee and a cavity nester like mason and leafcutter bees. </a:t>
            </a:r>
          </a:p>
          <a:p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It is on the wing from late May to August.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026E1B-85E2-AEF4-1458-CE8073ABB22D}"/>
              </a:ext>
            </a:extLst>
          </p:cNvPr>
          <p:cNvSpPr txBox="1"/>
          <p:nvPr/>
        </p:nvSpPr>
        <p:spPr>
          <a:xfrm>
            <a:off x="2999576" y="4450681"/>
            <a:ext cx="2470234" cy="578882"/>
          </a:xfrm>
          <a:custGeom>
            <a:avLst/>
            <a:gdLst>
              <a:gd name="connsiteX0" fmla="*/ 0 w 2470234"/>
              <a:gd name="connsiteY0" fmla="*/ 96482 h 578882"/>
              <a:gd name="connsiteX1" fmla="*/ 96482 w 2470234"/>
              <a:gd name="connsiteY1" fmla="*/ 0 h 578882"/>
              <a:gd name="connsiteX2" fmla="*/ 688572 w 2470234"/>
              <a:gd name="connsiteY2" fmla="*/ 0 h 578882"/>
              <a:gd name="connsiteX3" fmla="*/ 1280662 w 2470234"/>
              <a:gd name="connsiteY3" fmla="*/ 0 h 578882"/>
              <a:gd name="connsiteX4" fmla="*/ 1804435 w 2470234"/>
              <a:gd name="connsiteY4" fmla="*/ 0 h 578882"/>
              <a:gd name="connsiteX5" fmla="*/ 2373752 w 2470234"/>
              <a:gd name="connsiteY5" fmla="*/ 0 h 578882"/>
              <a:gd name="connsiteX6" fmla="*/ 2470234 w 2470234"/>
              <a:gd name="connsiteY6" fmla="*/ 96482 h 578882"/>
              <a:gd name="connsiteX7" fmla="*/ 2470234 w 2470234"/>
              <a:gd name="connsiteY7" fmla="*/ 482400 h 578882"/>
              <a:gd name="connsiteX8" fmla="*/ 2373752 w 2470234"/>
              <a:gd name="connsiteY8" fmla="*/ 578882 h 578882"/>
              <a:gd name="connsiteX9" fmla="*/ 1872753 w 2470234"/>
              <a:gd name="connsiteY9" fmla="*/ 578882 h 578882"/>
              <a:gd name="connsiteX10" fmla="*/ 1280662 w 2470234"/>
              <a:gd name="connsiteY10" fmla="*/ 578882 h 578882"/>
              <a:gd name="connsiteX11" fmla="*/ 734118 w 2470234"/>
              <a:gd name="connsiteY11" fmla="*/ 578882 h 578882"/>
              <a:gd name="connsiteX12" fmla="*/ 96482 w 2470234"/>
              <a:gd name="connsiteY12" fmla="*/ 578882 h 578882"/>
              <a:gd name="connsiteX13" fmla="*/ 0 w 2470234"/>
              <a:gd name="connsiteY13" fmla="*/ 482400 h 578882"/>
              <a:gd name="connsiteX14" fmla="*/ 0 w 2470234"/>
              <a:gd name="connsiteY14" fmla="*/ 96482 h 578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70234" h="578882" fill="none" extrusionOk="0">
                <a:moveTo>
                  <a:pt x="0" y="96482"/>
                </a:moveTo>
                <a:cubicBezTo>
                  <a:pt x="-1205" y="44813"/>
                  <a:pt x="45568" y="-2713"/>
                  <a:pt x="96482" y="0"/>
                </a:cubicBezTo>
                <a:cubicBezTo>
                  <a:pt x="340009" y="-14367"/>
                  <a:pt x="414301" y="9585"/>
                  <a:pt x="688572" y="0"/>
                </a:cubicBezTo>
                <a:cubicBezTo>
                  <a:pt x="962843" y="-9585"/>
                  <a:pt x="1011836" y="38639"/>
                  <a:pt x="1280662" y="0"/>
                </a:cubicBezTo>
                <a:cubicBezTo>
                  <a:pt x="1549488" y="-38639"/>
                  <a:pt x="1662546" y="56806"/>
                  <a:pt x="1804435" y="0"/>
                </a:cubicBezTo>
                <a:cubicBezTo>
                  <a:pt x="1946324" y="-56806"/>
                  <a:pt x="2229907" y="8838"/>
                  <a:pt x="2373752" y="0"/>
                </a:cubicBezTo>
                <a:cubicBezTo>
                  <a:pt x="2433455" y="1173"/>
                  <a:pt x="2471820" y="41097"/>
                  <a:pt x="2470234" y="96482"/>
                </a:cubicBezTo>
                <a:cubicBezTo>
                  <a:pt x="2488418" y="198490"/>
                  <a:pt x="2451898" y="396130"/>
                  <a:pt x="2470234" y="482400"/>
                </a:cubicBezTo>
                <a:cubicBezTo>
                  <a:pt x="2468838" y="548389"/>
                  <a:pt x="2433888" y="583117"/>
                  <a:pt x="2373752" y="578882"/>
                </a:cubicBezTo>
                <a:cubicBezTo>
                  <a:pt x="2188562" y="638707"/>
                  <a:pt x="2032343" y="537802"/>
                  <a:pt x="1872753" y="578882"/>
                </a:cubicBezTo>
                <a:cubicBezTo>
                  <a:pt x="1713163" y="619962"/>
                  <a:pt x="1451844" y="508427"/>
                  <a:pt x="1280662" y="578882"/>
                </a:cubicBezTo>
                <a:cubicBezTo>
                  <a:pt x="1109480" y="649337"/>
                  <a:pt x="997707" y="525439"/>
                  <a:pt x="734118" y="578882"/>
                </a:cubicBezTo>
                <a:cubicBezTo>
                  <a:pt x="470529" y="632325"/>
                  <a:pt x="260781" y="565147"/>
                  <a:pt x="96482" y="578882"/>
                </a:cubicBezTo>
                <a:cubicBezTo>
                  <a:pt x="51728" y="587883"/>
                  <a:pt x="-2921" y="540006"/>
                  <a:pt x="0" y="482400"/>
                </a:cubicBezTo>
                <a:cubicBezTo>
                  <a:pt x="-45373" y="370813"/>
                  <a:pt x="11021" y="227515"/>
                  <a:pt x="0" y="96482"/>
                </a:cubicBezTo>
                <a:close/>
              </a:path>
              <a:path w="2470234" h="578882" stroke="0" extrusionOk="0">
                <a:moveTo>
                  <a:pt x="0" y="96482"/>
                </a:moveTo>
                <a:cubicBezTo>
                  <a:pt x="-5729" y="51095"/>
                  <a:pt x="45625" y="6082"/>
                  <a:pt x="96482" y="0"/>
                </a:cubicBezTo>
                <a:cubicBezTo>
                  <a:pt x="375965" y="-14939"/>
                  <a:pt x="437331" y="25133"/>
                  <a:pt x="688572" y="0"/>
                </a:cubicBezTo>
                <a:cubicBezTo>
                  <a:pt x="939813" y="-25133"/>
                  <a:pt x="1076996" y="8714"/>
                  <a:pt x="1235117" y="0"/>
                </a:cubicBezTo>
                <a:cubicBezTo>
                  <a:pt x="1393239" y="-8714"/>
                  <a:pt x="1591954" y="12056"/>
                  <a:pt x="1804435" y="0"/>
                </a:cubicBezTo>
                <a:cubicBezTo>
                  <a:pt x="2016916" y="-12056"/>
                  <a:pt x="2183776" y="14682"/>
                  <a:pt x="2373752" y="0"/>
                </a:cubicBezTo>
                <a:cubicBezTo>
                  <a:pt x="2428601" y="4"/>
                  <a:pt x="2477711" y="49920"/>
                  <a:pt x="2470234" y="96482"/>
                </a:cubicBezTo>
                <a:cubicBezTo>
                  <a:pt x="2486474" y="251749"/>
                  <a:pt x="2461327" y="332479"/>
                  <a:pt x="2470234" y="482400"/>
                </a:cubicBezTo>
                <a:cubicBezTo>
                  <a:pt x="2478156" y="532526"/>
                  <a:pt x="2416638" y="576439"/>
                  <a:pt x="2373752" y="578882"/>
                </a:cubicBezTo>
                <a:cubicBezTo>
                  <a:pt x="2203418" y="639621"/>
                  <a:pt x="2060344" y="540101"/>
                  <a:pt x="1804435" y="578882"/>
                </a:cubicBezTo>
                <a:cubicBezTo>
                  <a:pt x="1548526" y="617663"/>
                  <a:pt x="1517814" y="543466"/>
                  <a:pt x="1235117" y="578882"/>
                </a:cubicBezTo>
                <a:cubicBezTo>
                  <a:pt x="952420" y="614298"/>
                  <a:pt x="905592" y="550102"/>
                  <a:pt x="643027" y="578882"/>
                </a:cubicBezTo>
                <a:cubicBezTo>
                  <a:pt x="380462" y="607662"/>
                  <a:pt x="252257" y="534848"/>
                  <a:pt x="96482" y="578882"/>
                </a:cubicBezTo>
                <a:cubicBezTo>
                  <a:pt x="32609" y="572394"/>
                  <a:pt x="-13143" y="542856"/>
                  <a:pt x="0" y="482400"/>
                </a:cubicBezTo>
                <a:cubicBezTo>
                  <a:pt x="-33332" y="320679"/>
                  <a:pt x="40425" y="250336"/>
                  <a:pt x="0" y="96482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1034025259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Stachys </a:t>
            </a:r>
            <a:r>
              <a:rPr lang="en-US" sz="1400" dirty="0" err="1">
                <a:latin typeface="Montserrat" panose="00000500000000000000" pitchFamily="2" charset="0"/>
                <a:ea typeface="Calibri Light"/>
                <a:cs typeface="Calibri Light"/>
              </a:rPr>
              <a:t>byzantina</a:t>
            </a:r>
            <a:r>
              <a:rPr lang="en-US" sz="1400" dirty="0">
                <a:latin typeface="Montserrat" panose="00000500000000000000" pitchFamily="2" charset="0"/>
                <a:ea typeface="Calibri Light"/>
                <a:cs typeface="Calibri Light"/>
              </a:rPr>
              <a:t> is also known as ‘Lamb’s-ear’</a:t>
            </a:r>
            <a:endParaRPr lang="en-US" sz="1200" dirty="0">
              <a:latin typeface="Montserrat" panose="00000500000000000000" pitchFamily="2" charset="0"/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201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Montserrat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Isobel Sexton</cp:lastModifiedBy>
  <cp:revision>260</cp:revision>
  <dcterms:created xsi:type="dcterms:W3CDTF">2025-04-05T14:12:37Z</dcterms:created>
  <dcterms:modified xsi:type="dcterms:W3CDTF">2025-05-20T15:48:16Z</dcterms:modified>
</cp:coreProperties>
</file>