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756EB-F8E6-F570-FD85-CF0E493AF3EC}" v="793" dt="2023-09-11T11:01:16.187"/>
    <p1510:client id="{1A093801-983D-4371-ACCB-7BB5EFCF44C0}" v="16" dt="2023-09-06T13:51:15.170"/>
    <p1510:client id="{4BA53E18-52BC-909D-3923-280F089F97AD}" v="241" dt="2023-09-07T09:49:30.377"/>
    <p1510:client id="{D3879B8A-F60D-792D-6814-01B135D3C01C}" v="1341" dt="2023-09-07T14:06:20.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3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83380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53980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13319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D4C33-E05A-4EBC-8BE4-529E26C6B6C3}"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364698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CD4C33-E05A-4EBC-8BE4-529E26C6B6C3}"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43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CD4C33-E05A-4EBC-8BE4-529E26C6B6C3}"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284173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CD4C33-E05A-4EBC-8BE4-529E26C6B6C3}"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255683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D4C33-E05A-4EBC-8BE4-529E26C6B6C3}"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352941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D4C33-E05A-4EBC-8BE4-529E26C6B6C3}"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86417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CD4C33-E05A-4EBC-8BE4-529E26C6B6C3}"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404112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CD4C33-E05A-4EBC-8BE4-529E26C6B6C3}"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B0D31-D3F4-45FB-84D3-E596F7B292F3}" type="slidenum">
              <a:rPr lang="en-GB" smtClean="0"/>
              <a:t>‹#›</a:t>
            </a:fld>
            <a:endParaRPr lang="en-GB"/>
          </a:p>
        </p:txBody>
      </p:sp>
    </p:spTree>
    <p:extLst>
      <p:ext uri="{BB962C8B-B14F-4D97-AF65-F5344CB8AC3E}">
        <p14:creationId xmlns:p14="http://schemas.microsoft.com/office/powerpoint/2010/main" val="147518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4CD4C33-E05A-4EBC-8BE4-529E26C6B6C3}" type="datetimeFigureOut">
              <a:rPr lang="en-GB" smtClean="0"/>
              <a:t>11/09/2023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1FB0D31-D3F4-45FB-84D3-E596F7B292F3}" type="slidenum">
              <a:rPr lang="en-GB" smtClean="0"/>
              <a:t>‹#›</a:t>
            </a:fld>
            <a:endParaRPr lang="en-GB"/>
          </a:p>
        </p:txBody>
      </p:sp>
    </p:spTree>
    <p:extLst>
      <p:ext uri="{BB962C8B-B14F-4D97-AF65-F5344CB8AC3E}">
        <p14:creationId xmlns:p14="http://schemas.microsoft.com/office/powerpoint/2010/main" val="2947486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buzzclub.uk@gmail.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bwars.com/content/submit-sighting-colletes-hederae-ivy-bee" TargetMode="External"/><Relationship Id="rId4" Type="http://schemas.openxmlformats.org/officeDocument/2006/relationships/hyperlink" Target="mailto:buzzclub.uk@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mailto:buzzclub.uk@gmail.com"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3827" t="24321" r="33950" b="19163"/>
          <a:stretch/>
        </p:blipFill>
        <p:spPr>
          <a:xfrm>
            <a:off x="4620330" y="211554"/>
            <a:ext cx="1625071" cy="1603279"/>
          </a:xfrm>
          <a:prstGeom prst="rect">
            <a:avLst/>
          </a:prstGeom>
        </p:spPr>
      </p:pic>
      <p:sp>
        <p:nvSpPr>
          <p:cNvPr id="15" name="Rectangle 14"/>
          <p:cNvSpPr/>
          <p:nvPr/>
        </p:nvSpPr>
        <p:spPr>
          <a:xfrm>
            <a:off x="114169" y="84667"/>
            <a:ext cx="6660752" cy="9719733"/>
          </a:xfrm>
          <a:prstGeom prst="rect">
            <a:avLst/>
          </a:prstGeom>
          <a:noFill/>
          <a:ln w="50800" cmpd="thickThin">
            <a:solidFill>
              <a:srgbClr val="FFC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69875" y="1868867"/>
            <a:ext cx="6318250" cy="6986528"/>
          </a:xfrm>
          <a:prstGeom prst="rect">
            <a:avLst/>
          </a:prstGeom>
          <a:noFill/>
        </p:spPr>
        <p:txBody>
          <a:bodyPr wrap="square" lIns="91440" tIns="45720" rIns="91440" bIns="45720" rtlCol="0" anchor="t">
            <a:spAutoFit/>
          </a:bodyPr>
          <a:lstStyle/>
          <a:p>
            <a:pPr algn="ctr"/>
            <a:r>
              <a:rPr lang="en-GB" sz="1400" b="1" dirty="0"/>
              <a:t>The Ivy Bee</a:t>
            </a:r>
          </a:p>
          <a:p>
            <a:r>
              <a:rPr lang="en-GB" sz="1400" b="1" dirty="0"/>
              <a:t>Identification</a:t>
            </a:r>
          </a:p>
          <a:p>
            <a:r>
              <a:rPr lang="en-GB" sz="1400" dirty="0"/>
              <a:t>Ivy bees are the last UK bee species to emerge each year, with their flight period lasting just a few weeks between late August to early November. Ivy bees are similar in size to a honey bee, but have a buff-coloured hairy thorax with a black and yellow striped abdomen. They are not aggressive and are very unlikely to sting. </a:t>
            </a:r>
            <a:endParaRPr lang="en-GB" sz="1400" dirty="0">
              <a:cs typeface="Calibri"/>
            </a:endParaRPr>
          </a:p>
          <a:p>
            <a:endParaRPr lang="en-GB" sz="1400" dirty="0"/>
          </a:p>
          <a:p>
            <a:r>
              <a:rPr lang="en-GB" sz="1400" b="1" dirty="0"/>
              <a:t>Foraging </a:t>
            </a:r>
          </a:p>
          <a:p>
            <a:r>
              <a:rPr lang="en-GB" sz="1400" dirty="0"/>
              <a:t>This species, unsurprisingly, are so-called as </a:t>
            </a:r>
          </a:p>
          <a:p>
            <a:r>
              <a:rPr lang="en-GB" sz="1400" dirty="0"/>
              <a:t>they feed predominately on ivy flowers. This is</a:t>
            </a:r>
            <a:endParaRPr lang="en-GB" sz="1400" dirty="0">
              <a:cs typeface="Calibri"/>
            </a:endParaRPr>
          </a:p>
          <a:p>
            <a:r>
              <a:rPr lang="en-GB" sz="1400" dirty="0"/>
              <a:t>also the reason they emerge later than other </a:t>
            </a:r>
          </a:p>
          <a:p>
            <a:r>
              <a:rPr lang="en-GB" sz="1400" dirty="0"/>
              <a:t>bees – they wait until the ivy is in bloom. </a:t>
            </a:r>
            <a:endParaRPr lang="en-GB" sz="1400" dirty="0">
              <a:cs typeface="Calibri"/>
            </a:endParaRPr>
          </a:p>
          <a:p>
            <a:endParaRPr lang="en-GB" sz="1400" b="1" dirty="0"/>
          </a:p>
          <a:p>
            <a:r>
              <a:rPr lang="en-GB" sz="1400" b="1" dirty="0"/>
              <a:t>Nesting ecology </a:t>
            </a:r>
          </a:p>
          <a:p>
            <a:r>
              <a:rPr lang="en-GB" sz="1400" dirty="0"/>
              <a:t>Ivy bees are a type of 'plasterer' bee. They are solitary bees, but are willing to nest gregariously. The females will dig a main tube, up to a metre long, into the ground. This tube is communal. Each female will then create her own chamber for her eggs which she seals using a waxy substance she secretes from her Dufour’s gland. This keeps her eggs safe from any diseases and environmental changes. </a:t>
            </a:r>
          </a:p>
          <a:p>
            <a:endParaRPr lang="en-GB" sz="1400" dirty="0"/>
          </a:p>
          <a:p>
            <a:r>
              <a:rPr lang="en-GB" sz="1400" b="1" dirty="0"/>
              <a:t>Aggregations</a:t>
            </a:r>
          </a:p>
          <a:p>
            <a:r>
              <a:rPr lang="en-GB" sz="1400" dirty="0"/>
              <a:t>Male ivy bees emerge in late August, females slightly later. The males will aggregate around nests in their hundreds and compete to mate with the emerging females, bundling together in chaotic ‘mating balls’!</a:t>
            </a:r>
            <a:endParaRPr lang="en-GB" sz="1400" dirty="0">
              <a:cs typeface="Calibri"/>
            </a:endParaRPr>
          </a:p>
          <a:p>
            <a:endParaRPr lang="en-GB" sz="1400" dirty="0"/>
          </a:p>
          <a:p>
            <a:r>
              <a:rPr lang="en-GB" sz="1400" b="1" dirty="0"/>
              <a:t>Distribution and colonisation</a:t>
            </a:r>
          </a:p>
          <a:p>
            <a:r>
              <a:rPr lang="en-GB" sz="1400" dirty="0"/>
              <a:t>The ivy bee was first discovered in the south of the UK in 2001, after colonising here from mainland Europe. Since then, they have been seen to spread to Wales and are now being seen in the North of England. They are considered an introduced species but not an invasive species. As far as we know so far, they have no negative effects on our other bee species as they occupy a different ecological niche – no need to compete for foraging or nesting materials!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61" y="139539"/>
            <a:ext cx="4232910" cy="1717959"/>
          </a:xfrm>
          <a:prstGeom prst="rect">
            <a:avLst/>
          </a:prstGeom>
        </p:spPr>
      </p:pic>
      <p:sp>
        <p:nvSpPr>
          <p:cNvPr id="17" name="TextBox 16"/>
          <p:cNvSpPr txBox="1"/>
          <p:nvPr/>
        </p:nvSpPr>
        <p:spPr>
          <a:xfrm>
            <a:off x="810930" y="327789"/>
            <a:ext cx="3079750" cy="1446550"/>
          </a:xfrm>
          <a:prstGeom prst="rect">
            <a:avLst/>
          </a:prstGeom>
          <a:noFill/>
        </p:spPr>
        <p:txBody>
          <a:bodyPr wrap="square" rtlCol="0">
            <a:spAutoFit/>
          </a:bodyPr>
          <a:lstStyle/>
          <a:p>
            <a:pPr algn="ctr"/>
            <a:r>
              <a:rPr lang="en-GB" sz="4400" b="1" dirty="0">
                <a:solidFill>
                  <a:schemeClr val="tx1">
                    <a:lumMod val="75000"/>
                    <a:lumOff val="25000"/>
                  </a:schemeClr>
                </a:solidFill>
              </a:rPr>
              <a:t>Ivy Bee Snapshot</a:t>
            </a:r>
          </a:p>
        </p:txBody>
      </p:sp>
      <p:grpSp>
        <p:nvGrpSpPr>
          <p:cNvPr id="3" name="Group 2">
            <a:extLst>
              <a:ext uri="{FF2B5EF4-FFF2-40B4-BE49-F238E27FC236}">
                <a16:creationId xmlns:a16="http://schemas.microsoft.com/office/drawing/2014/main" id="{DEC9F850-8F4C-6A46-0CB0-92D872CC01A1}"/>
              </a:ext>
            </a:extLst>
          </p:cNvPr>
          <p:cNvGrpSpPr/>
          <p:nvPr/>
        </p:nvGrpSpPr>
        <p:grpSpPr>
          <a:xfrm>
            <a:off x="321793" y="8782983"/>
            <a:ext cx="6311631" cy="911463"/>
            <a:chOff x="252890" y="8625215"/>
            <a:chExt cx="6311631" cy="1086755"/>
          </a:xfrm>
        </p:grpSpPr>
        <p:pic>
          <p:nvPicPr>
            <p:cNvPr id="4" name="Picture 3" descr="A qr code with a dinosaur&#10;&#10;Description automatically generated">
              <a:extLst>
                <a:ext uri="{FF2B5EF4-FFF2-40B4-BE49-F238E27FC236}">
                  <a16:creationId xmlns:a16="http://schemas.microsoft.com/office/drawing/2014/main" id="{C197083A-0892-D88A-23C5-E82275B5D4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766" y="8625215"/>
              <a:ext cx="1086755" cy="1086755"/>
            </a:xfrm>
            <a:prstGeom prst="rect">
              <a:avLst/>
            </a:prstGeom>
          </p:spPr>
        </p:pic>
        <p:sp>
          <p:nvSpPr>
            <p:cNvPr id="5" name="TextBox 4">
              <a:extLst>
                <a:ext uri="{FF2B5EF4-FFF2-40B4-BE49-F238E27FC236}">
                  <a16:creationId xmlns:a16="http://schemas.microsoft.com/office/drawing/2014/main" id="{53B2061E-4E5B-A027-C0F1-6FA99875E22B}"/>
                </a:ext>
              </a:extLst>
            </p:cNvPr>
            <p:cNvSpPr txBox="1"/>
            <p:nvPr/>
          </p:nvSpPr>
          <p:spPr>
            <a:xfrm>
              <a:off x="1164937" y="8737805"/>
              <a:ext cx="4656203" cy="400110"/>
            </a:xfrm>
            <a:prstGeom prst="rect">
              <a:avLst/>
            </a:prstGeom>
            <a:noFill/>
          </p:spPr>
          <p:txBody>
            <a:bodyPr wrap="square" rtlCol="0">
              <a:spAutoFit/>
            </a:bodyPr>
            <a:lstStyle/>
            <a:p>
              <a:pPr algn="ctr"/>
              <a:r>
                <a:rPr lang="en-GB" sz="2000" b="1" dirty="0"/>
                <a:t>Any questions? Contact us!</a:t>
              </a:r>
            </a:p>
          </p:txBody>
        </p:sp>
        <p:pic>
          <p:nvPicPr>
            <p:cNvPr id="6" name="Picture 5">
              <a:extLst>
                <a:ext uri="{FF2B5EF4-FFF2-40B4-BE49-F238E27FC236}">
                  <a16:creationId xmlns:a16="http://schemas.microsoft.com/office/drawing/2014/main" id="{87350BDC-6B84-AD05-D0D7-C455DFE7CC9F}"/>
                </a:ext>
              </a:extLst>
            </p:cNvPr>
            <p:cNvPicPr>
              <a:picLocks noChangeAspect="1"/>
            </p:cNvPicPr>
            <p:nvPr/>
          </p:nvPicPr>
          <p:blipFill>
            <a:blip r:embed="rId5"/>
            <a:stretch>
              <a:fillRect/>
            </a:stretch>
          </p:blipFill>
          <p:spPr>
            <a:xfrm>
              <a:off x="252890" y="8969020"/>
              <a:ext cx="1419225" cy="742950"/>
            </a:xfrm>
            <a:prstGeom prst="rect">
              <a:avLst/>
            </a:prstGeom>
          </p:spPr>
        </p:pic>
        <p:sp>
          <p:nvSpPr>
            <p:cNvPr id="7" name="TextBox 6">
              <a:extLst>
                <a:ext uri="{FF2B5EF4-FFF2-40B4-BE49-F238E27FC236}">
                  <a16:creationId xmlns:a16="http://schemas.microsoft.com/office/drawing/2014/main" id="{78695DF5-645A-2F62-B5DE-FC40E31D5790}"/>
                </a:ext>
              </a:extLst>
            </p:cNvPr>
            <p:cNvSpPr txBox="1"/>
            <p:nvPr/>
          </p:nvSpPr>
          <p:spPr>
            <a:xfrm>
              <a:off x="2257827" y="9078885"/>
              <a:ext cx="2634227" cy="523220"/>
            </a:xfrm>
            <a:prstGeom prst="rect">
              <a:avLst/>
            </a:prstGeom>
            <a:noFill/>
          </p:spPr>
          <p:txBody>
            <a:bodyPr wrap="square" rtlCol="0">
              <a:spAutoFit/>
            </a:bodyPr>
            <a:lstStyle/>
            <a:p>
              <a:r>
                <a:rPr lang="en-GB" sz="1400" b="1" dirty="0"/>
                <a:t>Email: </a:t>
              </a:r>
              <a:r>
                <a:rPr lang="en-GB" sz="1400" b="1" dirty="0">
                  <a:hlinkClick r:id="rId6"/>
                </a:rPr>
                <a:t>buzzclub.uk@gmail.com</a:t>
              </a:r>
              <a:endParaRPr lang="en-GB" sz="1400" b="1" dirty="0"/>
            </a:p>
            <a:p>
              <a:r>
                <a:rPr lang="en-GB" sz="1400" b="1" dirty="0"/>
                <a:t>Website: www.thebuzzclub.uk</a:t>
              </a:r>
              <a:endParaRPr lang="en-GB" sz="1400" dirty="0"/>
            </a:p>
          </p:txBody>
        </p:sp>
      </p:grpSp>
      <p:pic>
        <p:nvPicPr>
          <p:cNvPr id="12" name="Picture 11" descr="A bee on a leaf&#10;&#10;Description automatically generated">
            <a:extLst>
              <a:ext uri="{FF2B5EF4-FFF2-40B4-BE49-F238E27FC236}">
                <a16:creationId xmlns:a16="http://schemas.microsoft.com/office/drawing/2014/main" id="{5B8BEB49-9FD7-325F-9AD7-554135DD8C74}"/>
              </a:ext>
            </a:extLst>
          </p:cNvPr>
          <p:cNvPicPr>
            <a:picLocks noChangeAspect="1"/>
          </p:cNvPicPr>
          <p:nvPr/>
        </p:nvPicPr>
        <p:blipFill rotWithShape="1">
          <a:blip r:embed="rId7">
            <a:extLst>
              <a:ext uri="{28A0092B-C50C-407E-A947-70E740481C1C}">
                <a14:useLocalDpi xmlns:a14="http://schemas.microsoft.com/office/drawing/2010/main" val="0"/>
              </a:ext>
            </a:extLst>
          </a:blip>
          <a:srcRect l="25387" t="25848" r="35352" b="29676"/>
          <a:stretch/>
        </p:blipFill>
        <p:spPr>
          <a:xfrm rot="5400000">
            <a:off x="4573389" y="3056086"/>
            <a:ext cx="1495937" cy="1848087"/>
          </a:xfrm>
          <a:prstGeom prst="rect">
            <a:avLst/>
          </a:prstGeom>
          <a:ln w="28575">
            <a:solidFill>
              <a:srgbClr val="FFC305"/>
            </a:solidFill>
          </a:ln>
        </p:spPr>
      </p:pic>
      <p:sp>
        <p:nvSpPr>
          <p:cNvPr id="14" name="Arrow: Right 13">
            <a:extLst>
              <a:ext uri="{FF2B5EF4-FFF2-40B4-BE49-F238E27FC236}">
                <a16:creationId xmlns:a16="http://schemas.microsoft.com/office/drawing/2014/main" id="{B21C3D8E-9859-1604-6B5B-5A3281B2AE41}"/>
              </a:ext>
            </a:extLst>
          </p:cNvPr>
          <p:cNvSpPr/>
          <p:nvPr/>
        </p:nvSpPr>
        <p:spPr>
          <a:xfrm rot="2096274">
            <a:off x="3491732" y="3289534"/>
            <a:ext cx="837343" cy="402562"/>
          </a:xfrm>
          <a:prstGeom prst="rightArrow">
            <a:avLst/>
          </a:prstGeom>
          <a:solidFill>
            <a:srgbClr val="FFC305"/>
          </a:solidFill>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F69E460F-6C50-02C3-E701-68AD065F8AF6}"/>
              </a:ext>
            </a:extLst>
          </p:cNvPr>
          <p:cNvSpPr txBox="1"/>
          <p:nvPr/>
        </p:nvSpPr>
        <p:spPr>
          <a:xfrm>
            <a:off x="4404784" y="4414837"/>
            <a:ext cx="1041822" cy="307777"/>
          </a:xfrm>
          <a:prstGeom prst="rect">
            <a:avLst/>
          </a:prstGeom>
          <a:ln>
            <a:solidFill>
              <a:srgbClr val="FFC30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An ivy bee</a:t>
            </a:r>
            <a:endParaRPr lang="en-US" sz="1400" dirty="0"/>
          </a:p>
        </p:txBody>
      </p:sp>
    </p:spTree>
    <p:extLst>
      <p:ext uri="{BB962C8B-B14F-4D97-AF65-F5344CB8AC3E}">
        <p14:creationId xmlns:p14="http://schemas.microsoft.com/office/powerpoint/2010/main" val="356887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4169" y="84667"/>
            <a:ext cx="6660752" cy="9719733"/>
          </a:xfrm>
          <a:prstGeom prst="rect">
            <a:avLst/>
          </a:prstGeom>
          <a:noFill/>
          <a:ln w="50800" cmpd="thickThin">
            <a:solidFill>
              <a:srgbClr val="FFC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85082" y="135449"/>
            <a:ext cx="6539798" cy="1384995"/>
          </a:xfrm>
          <a:prstGeom prst="rect">
            <a:avLst/>
          </a:prstGeom>
          <a:noFill/>
        </p:spPr>
        <p:txBody>
          <a:bodyPr wrap="square" lIns="91440" tIns="45720" rIns="91440" bIns="45720" rtlCol="0" anchor="t">
            <a:spAutoFit/>
          </a:bodyPr>
          <a:lstStyle/>
          <a:p>
            <a:pPr algn="ctr"/>
            <a:r>
              <a:rPr lang="en-GB" sz="1400" b="1" dirty="0"/>
              <a:t>The Ivy Bee Snapshot</a:t>
            </a:r>
            <a:endParaRPr lang="en-US">
              <a:cs typeface="Calibri" panose="020F0502020204030204"/>
            </a:endParaRPr>
          </a:p>
          <a:p>
            <a:pPr algn="just"/>
            <a:r>
              <a:rPr lang="en-GB" sz="1400" dirty="0"/>
              <a:t>This project consists of two parts: Ivy survey and Aggregations. Since you might not easily find a nesting site, the main focus of this snapshot will be on the ivy flower survey (see next page). If you are lucky enough to find a nesting aggregation, please also fill in the aggregation survey (below). Please return all data back to us by email. </a:t>
            </a:r>
            <a:endParaRPr lang="en-GB" sz="1400" dirty="0">
              <a:cs typeface="Calibri" panose="020F0502020204030204"/>
            </a:endParaRPr>
          </a:p>
          <a:p>
            <a:pPr algn="just"/>
            <a:endParaRPr lang="en-GB" sz="1400" dirty="0">
              <a:cs typeface="Calibri" panose="020F0502020204030204"/>
            </a:endParaRPr>
          </a:p>
        </p:txBody>
      </p:sp>
      <p:grpSp>
        <p:nvGrpSpPr>
          <p:cNvPr id="3" name="Group 2">
            <a:extLst>
              <a:ext uri="{FF2B5EF4-FFF2-40B4-BE49-F238E27FC236}">
                <a16:creationId xmlns:a16="http://schemas.microsoft.com/office/drawing/2014/main" id="{DEC9F850-8F4C-6A46-0CB0-92D872CC01A1}"/>
              </a:ext>
            </a:extLst>
          </p:cNvPr>
          <p:cNvGrpSpPr/>
          <p:nvPr/>
        </p:nvGrpSpPr>
        <p:grpSpPr>
          <a:xfrm>
            <a:off x="321793" y="8782983"/>
            <a:ext cx="6311631" cy="911463"/>
            <a:chOff x="252890" y="8625215"/>
            <a:chExt cx="6311631" cy="1086755"/>
          </a:xfrm>
        </p:grpSpPr>
        <p:pic>
          <p:nvPicPr>
            <p:cNvPr id="4" name="Picture 3" descr="A qr code with a dinosaur&#10;&#10;Description automatically generated">
              <a:extLst>
                <a:ext uri="{FF2B5EF4-FFF2-40B4-BE49-F238E27FC236}">
                  <a16:creationId xmlns:a16="http://schemas.microsoft.com/office/drawing/2014/main" id="{C197083A-0892-D88A-23C5-E82275B5D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7766" y="8625215"/>
              <a:ext cx="1086755" cy="1086755"/>
            </a:xfrm>
            <a:prstGeom prst="rect">
              <a:avLst/>
            </a:prstGeom>
          </p:spPr>
        </p:pic>
        <p:sp>
          <p:nvSpPr>
            <p:cNvPr id="5" name="TextBox 4">
              <a:extLst>
                <a:ext uri="{FF2B5EF4-FFF2-40B4-BE49-F238E27FC236}">
                  <a16:creationId xmlns:a16="http://schemas.microsoft.com/office/drawing/2014/main" id="{53B2061E-4E5B-A027-C0F1-6FA99875E22B}"/>
                </a:ext>
              </a:extLst>
            </p:cNvPr>
            <p:cNvSpPr txBox="1"/>
            <p:nvPr/>
          </p:nvSpPr>
          <p:spPr>
            <a:xfrm>
              <a:off x="1164937" y="8737805"/>
              <a:ext cx="4656203" cy="400110"/>
            </a:xfrm>
            <a:prstGeom prst="rect">
              <a:avLst/>
            </a:prstGeom>
            <a:noFill/>
          </p:spPr>
          <p:txBody>
            <a:bodyPr wrap="square" rtlCol="0">
              <a:spAutoFit/>
            </a:bodyPr>
            <a:lstStyle/>
            <a:p>
              <a:pPr algn="ctr"/>
              <a:r>
                <a:rPr lang="en-GB" sz="2000" b="1" dirty="0"/>
                <a:t>Any questions? Contact us!</a:t>
              </a:r>
            </a:p>
          </p:txBody>
        </p:sp>
        <p:pic>
          <p:nvPicPr>
            <p:cNvPr id="6" name="Picture 5">
              <a:extLst>
                <a:ext uri="{FF2B5EF4-FFF2-40B4-BE49-F238E27FC236}">
                  <a16:creationId xmlns:a16="http://schemas.microsoft.com/office/drawing/2014/main" id="{87350BDC-6B84-AD05-D0D7-C455DFE7CC9F}"/>
                </a:ext>
              </a:extLst>
            </p:cNvPr>
            <p:cNvPicPr>
              <a:picLocks noChangeAspect="1"/>
            </p:cNvPicPr>
            <p:nvPr/>
          </p:nvPicPr>
          <p:blipFill>
            <a:blip r:embed="rId3"/>
            <a:stretch>
              <a:fillRect/>
            </a:stretch>
          </p:blipFill>
          <p:spPr>
            <a:xfrm>
              <a:off x="252890" y="8969020"/>
              <a:ext cx="1419225" cy="742950"/>
            </a:xfrm>
            <a:prstGeom prst="rect">
              <a:avLst/>
            </a:prstGeom>
          </p:spPr>
        </p:pic>
        <p:sp>
          <p:nvSpPr>
            <p:cNvPr id="7" name="TextBox 6">
              <a:extLst>
                <a:ext uri="{FF2B5EF4-FFF2-40B4-BE49-F238E27FC236}">
                  <a16:creationId xmlns:a16="http://schemas.microsoft.com/office/drawing/2014/main" id="{78695DF5-645A-2F62-B5DE-FC40E31D5790}"/>
                </a:ext>
              </a:extLst>
            </p:cNvPr>
            <p:cNvSpPr txBox="1"/>
            <p:nvPr/>
          </p:nvSpPr>
          <p:spPr>
            <a:xfrm>
              <a:off x="2257827" y="9078885"/>
              <a:ext cx="2634227" cy="523220"/>
            </a:xfrm>
            <a:prstGeom prst="rect">
              <a:avLst/>
            </a:prstGeom>
            <a:noFill/>
          </p:spPr>
          <p:txBody>
            <a:bodyPr wrap="square" rtlCol="0">
              <a:spAutoFit/>
            </a:bodyPr>
            <a:lstStyle/>
            <a:p>
              <a:r>
                <a:rPr lang="en-GB" sz="1400" b="1" dirty="0"/>
                <a:t>Email: </a:t>
              </a:r>
              <a:r>
                <a:rPr lang="en-GB" sz="1400" b="1" dirty="0">
                  <a:hlinkClick r:id="rId4"/>
                </a:rPr>
                <a:t>buzzclub.uk@gmail.com</a:t>
              </a:r>
              <a:endParaRPr lang="en-GB" sz="1400" b="1" dirty="0"/>
            </a:p>
            <a:p>
              <a:r>
                <a:rPr lang="en-GB" sz="1400" b="1" dirty="0"/>
                <a:t>Website: www.thebuzzclub.uk</a:t>
              </a:r>
              <a:endParaRPr lang="en-GB" sz="1400" dirty="0"/>
            </a:p>
          </p:txBody>
        </p:sp>
      </p:grpSp>
      <p:sp>
        <p:nvSpPr>
          <p:cNvPr id="8" name="TextBox 7">
            <a:extLst>
              <a:ext uri="{FF2B5EF4-FFF2-40B4-BE49-F238E27FC236}">
                <a16:creationId xmlns:a16="http://schemas.microsoft.com/office/drawing/2014/main" id="{E0CDC2AA-E310-161E-680D-A59A2DB283A9}"/>
              </a:ext>
            </a:extLst>
          </p:cNvPr>
          <p:cNvSpPr txBox="1"/>
          <p:nvPr/>
        </p:nvSpPr>
        <p:spPr>
          <a:xfrm>
            <a:off x="125549" y="2268785"/>
            <a:ext cx="6612359" cy="1169551"/>
          </a:xfrm>
          <a:prstGeom prst="rect">
            <a:avLst/>
          </a:prstGeom>
          <a:noFill/>
        </p:spPr>
        <p:txBody>
          <a:bodyPr wrap="square" lIns="91440" tIns="45720" rIns="91440" bIns="45720" rtlCol="0" anchor="t">
            <a:spAutoFit/>
          </a:bodyPr>
          <a:lstStyle/>
          <a:p>
            <a:pPr algn="ctr"/>
            <a:r>
              <a:rPr lang="en-GB" sz="1400" b="1" dirty="0"/>
              <a:t>The Aggregation Survey</a:t>
            </a:r>
            <a:endParaRPr lang="en-US">
              <a:cs typeface="Calibri" panose="020F0502020204030204"/>
            </a:endParaRPr>
          </a:p>
          <a:p>
            <a:pPr algn="just"/>
            <a:r>
              <a:rPr lang="en-GB" sz="1400" dirty="0"/>
              <a:t>If you find an aggregation, please measure the area and estimate the number of individuals you see using the table below. This survey will investigate where aggregations occur and how large they can be. The two last columns are optional. </a:t>
            </a:r>
            <a:endParaRPr lang="en-GB" sz="1400" dirty="0">
              <a:cs typeface="Calibri"/>
            </a:endParaRPr>
          </a:p>
          <a:p>
            <a:pPr algn="just"/>
            <a:endParaRPr lang="en-GB" sz="1400" dirty="0">
              <a:cs typeface="Calibri"/>
            </a:endParaRPr>
          </a:p>
        </p:txBody>
      </p:sp>
      <p:graphicFrame>
        <p:nvGraphicFramePr>
          <p:cNvPr id="10" name="Table 7">
            <a:extLst>
              <a:ext uri="{FF2B5EF4-FFF2-40B4-BE49-F238E27FC236}">
                <a16:creationId xmlns:a16="http://schemas.microsoft.com/office/drawing/2014/main" id="{A325B06A-DEDB-9536-2B93-043CC53278EA}"/>
              </a:ext>
            </a:extLst>
          </p:cNvPr>
          <p:cNvGraphicFramePr>
            <a:graphicFrameLocks noGrp="1"/>
          </p:cNvGraphicFramePr>
          <p:nvPr>
            <p:extLst>
              <p:ext uri="{D42A27DB-BD31-4B8C-83A1-F6EECF244321}">
                <p14:modId xmlns:p14="http://schemas.microsoft.com/office/powerpoint/2010/main" val="2452232068"/>
              </p:ext>
            </p:extLst>
          </p:nvPr>
        </p:nvGraphicFramePr>
        <p:xfrm>
          <a:off x="195951" y="4098231"/>
          <a:ext cx="6520154" cy="4157995"/>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795850991"/>
                    </a:ext>
                  </a:extLst>
                </a:gridCol>
                <a:gridCol w="1273628">
                  <a:extLst>
                    <a:ext uri="{9D8B030D-6E8A-4147-A177-3AD203B41FA5}">
                      <a16:colId xmlns:a16="http://schemas.microsoft.com/office/drawing/2014/main" val="2962802232"/>
                    </a:ext>
                  </a:extLst>
                </a:gridCol>
                <a:gridCol w="1568052">
                  <a:extLst>
                    <a:ext uri="{9D8B030D-6E8A-4147-A177-3AD203B41FA5}">
                      <a16:colId xmlns:a16="http://schemas.microsoft.com/office/drawing/2014/main" val="3940699739"/>
                    </a:ext>
                  </a:extLst>
                </a:gridCol>
                <a:gridCol w="1324887">
                  <a:extLst>
                    <a:ext uri="{9D8B030D-6E8A-4147-A177-3AD203B41FA5}">
                      <a16:colId xmlns:a16="http://schemas.microsoft.com/office/drawing/2014/main" val="2879973602"/>
                    </a:ext>
                  </a:extLst>
                </a:gridCol>
                <a:gridCol w="1324887">
                  <a:extLst>
                    <a:ext uri="{9D8B030D-6E8A-4147-A177-3AD203B41FA5}">
                      <a16:colId xmlns:a16="http://schemas.microsoft.com/office/drawing/2014/main" val="2003862079"/>
                    </a:ext>
                  </a:extLst>
                </a:gridCol>
              </a:tblGrid>
              <a:tr h="383543">
                <a:tc>
                  <a:txBody>
                    <a:bodyPr/>
                    <a:lstStyle/>
                    <a:p>
                      <a:pPr lvl="0">
                        <a:buNone/>
                      </a:pPr>
                      <a:r>
                        <a:rPr lang="en-GB" sz="1200" b="0" dirty="0">
                          <a:solidFill>
                            <a:schemeClr val="tx1"/>
                          </a:solidFill>
                          <a:latin typeface="Arial Nova"/>
                        </a:rPr>
                        <a:t>Weather and temperature ('C)</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tc>
                  <a:txBody>
                    <a:bodyPr/>
                    <a:lstStyle/>
                    <a:p>
                      <a:r>
                        <a:rPr lang="en-GB" sz="1200" b="0" dirty="0">
                          <a:solidFill>
                            <a:schemeClr val="tx1"/>
                          </a:solidFill>
                          <a:latin typeface="Arial Nova"/>
                        </a:rPr>
                        <a:t>The area (length x width) of the aggregation (where you see bee activity) in m</a:t>
                      </a:r>
                      <a:r>
                        <a:rPr lang="en-GB" sz="1200" b="0" baseline="30000" dirty="0">
                          <a:solidFill>
                            <a:schemeClr val="tx1"/>
                          </a:solidFill>
                          <a:latin typeface="Arial Nova"/>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600" b="0" baseline="30000" dirty="0">
                          <a:solidFill>
                            <a:schemeClr val="tx1"/>
                          </a:solidFill>
                          <a:latin typeface="Arial Nova"/>
                        </a:rPr>
                        <a:t>What is behaviours are being displayed? (Lots of bees flying above the holes = males investigating; many bees piling together = mating; singular bees going in and out of holes = females)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200" b="0" dirty="0">
                          <a:solidFill>
                            <a:schemeClr val="tx1"/>
                          </a:solidFill>
                          <a:latin typeface="Arial Nova"/>
                        </a:rPr>
                        <a:t>Estimate how many bees there are in the total aggregation area (easiest to estimate per m2 and multiply for the area)</a:t>
                      </a:r>
                      <a:endParaRPr lang="en-GB" sz="1200" b="0" baseline="0">
                        <a:solidFill>
                          <a:schemeClr val="tx1"/>
                        </a:solidFill>
                        <a:latin typeface="Arial Nov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lvl="0">
                        <a:buNone/>
                      </a:pPr>
                      <a:r>
                        <a:rPr lang="en-GB" sz="1200" b="0" dirty="0">
                          <a:solidFill>
                            <a:schemeClr val="tx1"/>
                          </a:solidFill>
                          <a:latin typeface="Arial Nova"/>
                        </a:rPr>
                        <a:t>Estimate how many holes are in the aggregation area (if there are too many bees to do this on your first visit, return a few days later)</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lumMod val="60000"/>
                        <a:lumOff val="40000"/>
                      </a:schemeClr>
                    </a:solidFill>
                  </a:tcPr>
                </a:tc>
                <a:extLst>
                  <a:ext uri="{0D108BD9-81ED-4DB2-BD59-A6C34878D82A}">
                    <a16:rowId xmlns:a16="http://schemas.microsoft.com/office/drawing/2014/main" val="3621354939"/>
                  </a:ext>
                </a:extLst>
              </a:tr>
              <a:tr h="383543">
                <a:tc>
                  <a:txBody>
                    <a:bodyPr/>
                    <a:lstStyle/>
                    <a:p>
                      <a:pPr lvl="0">
                        <a:buNone/>
                      </a:pPr>
                      <a:r>
                        <a:rPr lang="en-GB" i="1" dirty="0">
                          <a:solidFill>
                            <a:schemeClr val="tx1"/>
                          </a:solidFill>
                        </a:rPr>
                        <a:t>e.g. sunny, 20'C</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i="1" dirty="0">
                          <a:solidFill>
                            <a:schemeClr val="tx1"/>
                          </a:solidFill>
                        </a:rPr>
                        <a:t>e.g.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i="1" dirty="0">
                          <a:solidFill>
                            <a:schemeClr val="tx1"/>
                          </a:solidFill>
                        </a:rPr>
                        <a:t>e.g. mating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i="1" dirty="0">
                          <a:solidFill>
                            <a:schemeClr val="tx1"/>
                          </a:solidFill>
                        </a:rPr>
                        <a:t>e.g. 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GB" i="1" dirty="0">
                          <a:solidFill>
                            <a:schemeClr val="tx1"/>
                          </a:solidFill>
                        </a:rPr>
                        <a:t>e.g. 20</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28488185"/>
                  </a:ext>
                </a:extLst>
              </a:tr>
              <a:tr h="383543">
                <a:tc>
                  <a:txBody>
                    <a:bodyPr/>
                    <a:lstStyle/>
                    <a:p>
                      <a:pPr lvl="0">
                        <a:buNone/>
                      </a:pPr>
                      <a:endParaRPr lang="en-GB" i="1"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GB" i="1"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219807965"/>
                  </a:ext>
                </a:extLst>
              </a:tr>
              <a:tr h="383543">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44316837"/>
                  </a:ext>
                </a:extLst>
              </a:tr>
              <a:tr h="383543">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994976"/>
                  </a:ext>
                </a:extLst>
              </a:tr>
              <a:tr h="383543">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574503"/>
                  </a:ext>
                </a:extLst>
              </a:tr>
              <a:tr h="383543">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844995870"/>
                  </a:ext>
                </a:extLst>
              </a:tr>
            </a:tbl>
          </a:graphicData>
        </a:graphic>
      </p:graphicFrame>
      <p:sp>
        <p:nvSpPr>
          <p:cNvPr id="11" name="TextBox 10">
            <a:extLst>
              <a:ext uri="{FF2B5EF4-FFF2-40B4-BE49-F238E27FC236}">
                <a16:creationId xmlns:a16="http://schemas.microsoft.com/office/drawing/2014/main" id="{A6BD6E5B-E12C-C56D-1462-42C5FE8696BA}"/>
              </a:ext>
            </a:extLst>
          </p:cNvPr>
          <p:cNvSpPr txBox="1"/>
          <p:nvPr/>
        </p:nvSpPr>
        <p:spPr>
          <a:xfrm>
            <a:off x="168474" y="3150845"/>
            <a:ext cx="6612360" cy="954107"/>
          </a:xfrm>
          <a:prstGeom prst="rect">
            <a:avLst/>
          </a:prstGeom>
          <a:noFill/>
        </p:spPr>
        <p:txBody>
          <a:bodyPr wrap="square" lIns="91440" tIns="45720" rIns="91440" bIns="45720" rtlCol="0" anchor="t">
            <a:spAutoFit/>
          </a:bodyPr>
          <a:lstStyle/>
          <a:p>
            <a:r>
              <a:rPr lang="en-GB" sz="1400" b="1" dirty="0"/>
              <a:t>Name:				Post Code of Aggregation: </a:t>
            </a:r>
            <a:endParaRPr lang="en-GB" sz="1400" b="1" dirty="0">
              <a:cs typeface="Calibri"/>
            </a:endParaRPr>
          </a:p>
          <a:p>
            <a:endParaRPr lang="en-GB" sz="1400" b="1" dirty="0">
              <a:cs typeface="Calibri"/>
            </a:endParaRPr>
          </a:p>
          <a:p>
            <a:endParaRPr lang="en-GB" sz="1400" b="1" dirty="0">
              <a:cs typeface="Calibri"/>
            </a:endParaRPr>
          </a:p>
          <a:p>
            <a:r>
              <a:rPr lang="en-GB" sz="1400" b="1" dirty="0"/>
              <a:t>Email:                                                                                 Date:</a:t>
            </a:r>
            <a:endParaRPr lang="en-GB" sz="1400" b="1" dirty="0">
              <a:cs typeface="Calibri"/>
            </a:endParaRPr>
          </a:p>
        </p:txBody>
      </p:sp>
      <p:sp>
        <p:nvSpPr>
          <p:cNvPr id="2" name="TextBox 1">
            <a:extLst>
              <a:ext uri="{FF2B5EF4-FFF2-40B4-BE49-F238E27FC236}">
                <a16:creationId xmlns:a16="http://schemas.microsoft.com/office/drawing/2014/main" id="{84E178EC-1686-2365-DE73-8541C77207AB}"/>
              </a:ext>
            </a:extLst>
          </p:cNvPr>
          <p:cNvSpPr txBox="1"/>
          <p:nvPr/>
        </p:nvSpPr>
        <p:spPr>
          <a:xfrm>
            <a:off x="128588" y="1285875"/>
            <a:ext cx="665593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dirty="0">
                <a:cs typeface="Calibri"/>
              </a:rPr>
              <a:t>BWARS</a:t>
            </a:r>
            <a:endParaRPr lang="en-US" sz="1400" dirty="0">
              <a:cs typeface="Calibri"/>
            </a:endParaRPr>
          </a:p>
          <a:p>
            <a:pPr algn="just"/>
            <a:r>
              <a:rPr lang="en-GB" sz="1400" dirty="0">
                <a:cs typeface="Calibri"/>
              </a:rPr>
              <a:t>After submitting to us, please then submit your data to The UK Bees, Wasps and Ants Recording Society’s (BWARS)  long-term mapping project of Ivy Bees in Britain: </a:t>
            </a:r>
            <a:r>
              <a:rPr lang="en-GB" sz="1400" dirty="0">
                <a:solidFill>
                  <a:srgbClr val="0563C1"/>
                </a:solidFill>
                <a:cs typeface="Calibri"/>
                <a:hlinkClick r:id="rId5"/>
              </a:rPr>
              <a:t>https://bwars.com/content/submit-sighting-colletes-hederae-ivy-bee</a:t>
            </a:r>
            <a:r>
              <a:rPr lang="en-GB" sz="1400" dirty="0">
                <a:cs typeface="Calibri"/>
              </a:rPr>
              <a:t> </a:t>
            </a:r>
            <a:endParaRPr lang="en-US" sz="1400" dirty="0">
              <a:cs typeface="Calibri"/>
            </a:endParaRPr>
          </a:p>
        </p:txBody>
      </p:sp>
    </p:spTree>
    <p:extLst>
      <p:ext uri="{BB962C8B-B14F-4D97-AF65-F5344CB8AC3E}">
        <p14:creationId xmlns:p14="http://schemas.microsoft.com/office/powerpoint/2010/main" val="96919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3827" t="24321" r="33950" b="19163"/>
          <a:stretch/>
        </p:blipFill>
        <p:spPr>
          <a:xfrm>
            <a:off x="5926667" y="73124"/>
            <a:ext cx="848254" cy="836879"/>
          </a:xfrm>
          <a:prstGeom prst="rect">
            <a:avLst/>
          </a:prstGeom>
        </p:spPr>
      </p:pic>
      <p:sp>
        <p:nvSpPr>
          <p:cNvPr id="15" name="Rectangle 14"/>
          <p:cNvSpPr/>
          <p:nvPr/>
        </p:nvSpPr>
        <p:spPr>
          <a:xfrm>
            <a:off x="114169" y="84667"/>
            <a:ext cx="6660752" cy="9719733"/>
          </a:xfrm>
          <a:prstGeom prst="rect">
            <a:avLst/>
          </a:prstGeom>
          <a:noFill/>
          <a:ln w="50800" cmpd="thickThin">
            <a:solidFill>
              <a:srgbClr val="FFC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162B7678-2FA6-80C5-98BD-23E9622A3821}"/>
              </a:ext>
            </a:extLst>
          </p:cNvPr>
          <p:cNvGrpSpPr/>
          <p:nvPr/>
        </p:nvGrpSpPr>
        <p:grpSpPr>
          <a:xfrm>
            <a:off x="288729" y="8639524"/>
            <a:ext cx="6311631" cy="1086755"/>
            <a:chOff x="252890" y="8625215"/>
            <a:chExt cx="6311631" cy="1086755"/>
          </a:xfrm>
        </p:grpSpPr>
        <p:pic>
          <p:nvPicPr>
            <p:cNvPr id="3" name="Picture 2" descr="A qr code with a dinosaur&#10;&#10;Description automatically generated">
              <a:extLst>
                <a:ext uri="{FF2B5EF4-FFF2-40B4-BE49-F238E27FC236}">
                  <a16:creationId xmlns:a16="http://schemas.microsoft.com/office/drawing/2014/main" id="{AC9081FD-481F-B423-4F2E-FC1516A41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7766" y="8625215"/>
              <a:ext cx="1086755" cy="1086755"/>
            </a:xfrm>
            <a:prstGeom prst="rect">
              <a:avLst/>
            </a:prstGeom>
          </p:spPr>
        </p:pic>
        <p:sp>
          <p:nvSpPr>
            <p:cNvPr id="4" name="TextBox 3">
              <a:extLst>
                <a:ext uri="{FF2B5EF4-FFF2-40B4-BE49-F238E27FC236}">
                  <a16:creationId xmlns:a16="http://schemas.microsoft.com/office/drawing/2014/main" id="{22DE8EF8-1960-CBBB-AEDB-6D83D023C3C2}"/>
                </a:ext>
              </a:extLst>
            </p:cNvPr>
            <p:cNvSpPr txBox="1"/>
            <p:nvPr/>
          </p:nvSpPr>
          <p:spPr>
            <a:xfrm>
              <a:off x="1164937" y="8737805"/>
              <a:ext cx="4656203" cy="400110"/>
            </a:xfrm>
            <a:prstGeom prst="rect">
              <a:avLst/>
            </a:prstGeom>
            <a:noFill/>
          </p:spPr>
          <p:txBody>
            <a:bodyPr wrap="square" rtlCol="0">
              <a:spAutoFit/>
            </a:bodyPr>
            <a:lstStyle/>
            <a:p>
              <a:pPr algn="ctr"/>
              <a:r>
                <a:rPr lang="en-GB" sz="2000" b="1" dirty="0"/>
                <a:t>Any questions? Contact us!</a:t>
              </a:r>
            </a:p>
          </p:txBody>
        </p:sp>
        <p:pic>
          <p:nvPicPr>
            <p:cNvPr id="5" name="Picture 4">
              <a:extLst>
                <a:ext uri="{FF2B5EF4-FFF2-40B4-BE49-F238E27FC236}">
                  <a16:creationId xmlns:a16="http://schemas.microsoft.com/office/drawing/2014/main" id="{20E73882-FE05-F569-BE9F-0B84802D273D}"/>
                </a:ext>
              </a:extLst>
            </p:cNvPr>
            <p:cNvPicPr>
              <a:picLocks noChangeAspect="1"/>
            </p:cNvPicPr>
            <p:nvPr/>
          </p:nvPicPr>
          <p:blipFill>
            <a:blip r:embed="rId4"/>
            <a:stretch>
              <a:fillRect/>
            </a:stretch>
          </p:blipFill>
          <p:spPr>
            <a:xfrm>
              <a:off x="252890" y="8969020"/>
              <a:ext cx="1419225" cy="742950"/>
            </a:xfrm>
            <a:prstGeom prst="rect">
              <a:avLst/>
            </a:prstGeom>
          </p:spPr>
        </p:pic>
        <p:sp>
          <p:nvSpPr>
            <p:cNvPr id="6" name="TextBox 5">
              <a:extLst>
                <a:ext uri="{FF2B5EF4-FFF2-40B4-BE49-F238E27FC236}">
                  <a16:creationId xmlns:a16="http://schemas.microsoft.com/office/drawing/2014/main" id="{D6B8AF74-FBAF-248E-526E-803EDA32B0D9}"/>
                </a:ext>
              </a:extLst>
            </p:cNvPr>
            <p:cNvSpPr txBox="1"/>
            <p:nvPr/>
          </p:nvSpPr>
          <p:spPr>
            <a:xfrm>
              <a:off x="2257827" y="9078885"/>
              <a:ext cx="2634227" cy="523220"/>
            </a:xfrm>
            <a:prstGeom prst="rect">
              <a:avLst/>
            </a:prstGeom>
            <a:noFill/>
          </p:spPr>
          <p:txBody>
            <a:bodyPr wrap="square" rtlCol="0">
              <a:spAutoFit/>
            </a:bodyPr>
            <a:lstStyle/>
            <a:p>
              <a:r>
                <a:rPr lang="en-GB" sz="1400" b="1" dirty="0"/>
                <a:t>Email: </a:t>
              </a:r>
              <a:r>
                <a:rPr lang="en-GB" sz="1400" b="1" dirty="0">
                  <a:hlinkClick r:id="rId5"/>
                </a:rPr>
                <a:t>buzzclub.uk@gmail.com</a:t>
              </a:r>
              <a:endParaRPr lang="en-GB" sz="1400" b="1" dirty="0"/>
            </a:p>
            <a:p>
              <a:r>
                <a:rPr lang="en-GB" sz="1400" b="1" dirty="0"/>
                <a:t>Website: www.thebuzzclub.uk</a:t>
              </a:r>
              <a:endParaRPr lang="en-GB" sz="1400" dirty="0"/>
            </a:p>
          </p:txBody>
        </p:sp>
      </p:grpSp>
      <p:graphicFrame>
        <p:nvGraphicFramePr>
          <p:cNvPr id="7" name="Table 7">
            <a:extLst>
              <a:ext uri="{FF2B5EF4-FFF2-40B4-BE49-F238E27FC236}">
                <a16:creationId xmlns:a16="http://schemas.microsoft.com/office/drawing/2014/main" id="{25454B44-7111-8AAE-4121-440EA24FA0C7}"/>
              </a:ext>
            </a:extLst>
          </p:cNvPr>
          <p:cNvGraphicFramePr>
            <a:graphicFrameLocks noGrp="1"/>
          </p:cNvGraphicFramePr>
          <p:nvPr>
            <p:extLst>
              <p:ext uri="{D42A27DB-BD31-4B8C-83A1-F6EECF244321}">
                <p14:modId xmlns:p14="http://schemas.microsoft.com/office/powerpoint/2010/main" val="2650819462"/>
              </p:ext>
            </p:extLst>
          </p:nvPr>
        </p:nvGraphicFramePr>
        <p:xfrm>
          <a:off x="503081" y="4790422"/>
          <a:ext cx="5912601" cy="3599201"/>
        </p:xfrm>
        <a:graphic>
          <a:graphicData uri="http://schemas.openxmlformats.org/drawingml/2006/table">
            <a:tbl>
              <a:tblPr firstRow="1" bandRow="1">
                <a:tableStyleId>{5C22544A-7EE6-4342-B048-85BDC9FD1C3A}</a:tableStyleId>
              </a:tblPr>
              <a:tblGrid>
                <a:gridCol w="1970867">
                  <a:extLst>
                    <a:ext uri="{9D8B030D-6E8A-4147-A177-3AD203B41FA5}">
                      <a16:colId xmlns:a16="http://schemas.microsoft.com/office/drawing/2014/main" val="2962802232"/>
                    </a:ext>
                  </a:extLst>
                </a:gridCol>
                <a:gridCol w="1970867">
                  <a:extLst>
                    <a:ext uri="{9D8B030D-6E8A-4147-A177-3AD203B41FA5}">
                      <a16:colId xmlns:a16="http://schemas.microsoft.com/office/drawing/2014/main" val="3940699739"/>
                    </a:ext>
                  </a:extLst>
                </a:gridCol>
                <a:gridCol w="1970867">
                  <a:extLst>
                    <a:ext uri="{9D8B030D-6E8A-4147-A177-3AD203B41FA5}">
                      <a16:colId xmlns:a16="http://schemas.microsoft.com/office/drawing/2014/main" val="2879973602"/>
                    </a:ext>
                  </a:extLst>
                </a:gridCol>
              </a:tblGrid>
              <a:tr h="383543">
                <a:tc>
                  <a:txBody>
                    <a:bodyPr/>
                    <a:lstStyle/>
                    <a:p>
                      <a:r>
                        <a:rPr lang="en-GB" dirty="0">
                          <a:solidFill>
                            <a:schemeClr val="tx1"/>
                          </a:solidFill>
                        </a:rPr>
                        <a:t>Ivy Bee individual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dirty="0">
                          <a:solidFill>
                            <a:schemeClr val="tx1"/>
                          </a:solidFill>
                        </a:rPr>
                        <a:t>Number of umbels visited by that individual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dirty="0">
                          <a:solidFill>
                            <a:schemeClr val="tx1"/>
                          </a:solidFill>
                        </a:rPr>
                        <a:t>Are there any other insects sharing the visited umbel(s)? If so what and how many?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21354939"/>
                  </a:ext>
                </a:extLst>
              </a:tr>
              <a:tr h="383543">
                <a:tc>
                  <a:txBody>
                    <a:bodyPr/>
                    <a:lstStyle/>
                    <a:p>
                      <a:r>
                        <a:rPr lang="en-GB" i="1" dirty="0">
                          <a:solidFill>
                            <a:schemeClr val="tx1"/>
                          </a:solidFill>
                        </a:rPr>
                        <a:t>e.g.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i="1" dirty="0">
                          <a:solidFill>
                            <a:schemeClr val="tx1"/>
                          </a:solidFill>
                        </a:rPr>
                        <a:t>e.g.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i="1" dirty="0">
                          <a:solidFill>
                            <a:schemeClr val="tx1"/>
                          </a:solidFill>
                        </a:rPr>
                        <a:t>e.g. 2 Hoverflies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88185"/>
                  </a:ext>
                </a:extLst>
              </a:tr>
              <a:tr h="383543">
                <a:tc>
                  <a:txBody>
                    <a:bodyPr/>
                    <a:lstStyle/>
                    <a:p>
                      <a:endParaRPr lang="en-GB"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9807965"/>
                  </a:ext>
                </a:extLst>
              </a:tr>
              <a:tr h="383543">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316837"/>
                  </a:ext>
                </a:extLst>
              </a:tr>
              <a:tr h="383543">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2209090"/>
                  </a:ext>
                </a:extLst>
              </a:tr>
              <a:tr h="383543">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6081424"/>
                  </a:ext>
                </a:extLst>
              </a:tr>
              <a:tr h="383543">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6019680"/>
                  </a:ext>
                </a:extLst>
              </a:tr>
              <a:tr h="383543">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GB"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49530184"/>
                  </a:ext>
                </a:extLst>
              </a:tr>
            </a:tbl>
          </a:graphicData>
        </a:graphic>
      </p:graphicFrame>
      <p:sp>
        <p:nvSpPr>
          <p:cNvPr id="8" name="TextBox 7">
            <a:extLst>
              <a:ext uri="{FF2B5EF4-FFF2-40B4-BE49-F238E27FC236}">
                <a16:creationId xmlns:a16="http://schemas.microsoft.com/office/drawing/2014/main" id="{90DBBC06-3EEB-3C00-E263-A8A15D148CB7}"/>
              </a:ext>
            </a:extLst>
          </p:cNvPr>
          <p:cNvSpPr txBox="1"/>
          <p:nvPr/>
        </p:nvSpPr>
        <p:spPr>
          <a:xfrm>
            <a:off x="500743" y="3713557"/>
            <a:ext cx="6612360" cy="1077218"/>
          </a:xfrm>
          <a:prstGeom prst="rect">
            <a:avLst/>
          </a:prstGeom>
          <a:noFill/>
        </p:spPr>
        <p:txBody>
          <a:bodyPr wrap="square" rtlCol="0">
            <a:spAutoFit/>
          </a:bodyPr>
          <a:lstStyle/>
          <a:p>
            <a:r>
              <a:rPr lang="en-GB" sz="1600" b="1" dirty="0"/>
              <a:t>Name:				Post Code: </a:t>
            </a:r>
          </a:p>
          <a:p>
            <a:endParaRPr lang="en-GB" sz="1600" b="1" dirty="0"/>
          </a:p>
          <a:p>
            <a:endParaRPr lang="en-GB" sz="1600" b="1" dirty="0"/>
          </a:p>
          <a:p>
            <a:r>
              <a:rPr lang="en-GB" sz="1600" b="1" dirty="0"/>
              <a:t>Email: 				</a:t>
            </a:r>
          </a:p>
        </p:txBody>
      </p:sp>
      <p:sp>
        <p:nvSpPr>
          <p:cNvPr id="16" name="TextBox 15">
            <a:extLst>
              <a:ext uri="{FF2B5EF4-FFF2-40B4-BE49-F238E27FC236}">
                <a16:creationId xmlns:a16="http://schemas.microsoft.com/office/drawing/2014/main" id="{D87A5749-94CF-0938-366C-716171DE3FBD}"/>
              </a:ext>
            </a:extLst>
          </p:cNvPr>
          <p:cNvSpPr txBox="1"/>
          <p:nvPr/>
        </p:nvSpPr>
        <p:spPr>
          <a:xfrm>
            <a:off x="249576" y="179721"/>
            <a:ext cx="6612359" cy="3539430"/>
          </a:xfrm>
          <a:prstGeom prst="rect">
            <a:avLst/>
          </a:prstGeom>
          <a:noFill/>
        </p:spPr>
        <p:txBody>
          <a:bodyPr wrap="square" lIns="91440" tIns="45720" rIns="91440" bIns="45720" rtlCol="0" anchor="t">
            <a:spAutoFit/>
          </a:bodyPr>
          <a:lstStyle/>
          <a:p>
            <a:pPr algn="ctr"/>
            <a:r>
              <a:rPr lang="en-GB" sz="1400" b="1" dirty="0"/>
              <a:t>The Ivy Survey</a:t>
            </a:r>
          </a:p>
          <a:p>
            <a:pPr algn="ctr"/>
            <a:endParaRPr lang="en-GB" sz="1400" b="1" dirty="0"/>
          </a:p>
          <a:p>
            <a:r>
              <a:rPr lang="en-GB" sz="1400" dirty="0"/>
              <a:t>This survey will investigate where Ivy Bees are found and how they behave </a:t>
            </a:r>
          </a:p>
          <a:p>
            <a:r>
              <a:rPr lang="en-GB" sz="1400" dirty="0"/>
              <a:t>on Ivy flowers. </a:t>
            </a:r>
          </a:p>
          <a:p>
            <a:endParaRPr lang="en-GB" sz="1400" dirty="0"/>
          </a:p>
          <a:p>
            <a:r>
              <a:rPr lang="en-GB" sz="1400" dirty="0"/>
              <a:t>Instructions: </a:t>
            </a:r>
          </a:p>
          <a:p>
            <a:pPr marL="342900" indent="-342900">
              <a:buAutoNum type="arabicParenR"/>
            </a:pPr>
            <a:r>
              <a:rPr lang="en-GB" sz="1400" dirty="0"/>
              <a:t>Find an ivy bush that </a:t>
            </a:r>
          </a:p>
          <a:p>
            <a:r>
              <a:rPr lang="en-GB" sz="1400" dirty="0"/>
              <a:t>         is in flower. Choose 10 umbels</a:t>
            </a:r>
            <a:br>
              <a:rPr lang="en-GB" sz="1400" dirty="0">
                <a:cs typeface="Calibri"/>
              </a:rPr>
            </a:br>
            <a:r>
              <a:rPr lang="en-GB" sz="1400" dirty="0">
                <a:cs typeface="Calibri"/>
              </a:rPr>
              <a:t>         to survey</a:t>
            </a:r>
            <a:endParaRPr lang="en-GB" dirty="0"/>
          </a:p>
          <a:p>
            <a:r>
              <a:rPr lang="en-GB" sz="1400" dirty="0"/>
              <a:t>2)     For 10 minutes, survey these </a:t>
            </a:r>
            <a:endParaRPr lang="en-GB" sz="1400" dirty="0">
              <a:cs typeface="Calibri"/>
            </a:endParaRPr>
          </a:p>
          <a:p>
            <a:r>
              <a:rPr lang="en-GB" sz="1400" dirty="0"/>
              <a:t>         Umbels, filling in the table </a:t>
            </a:r>
          </a:p>
          <a:p>
            <a:r>
              <a:rPr lang="en-GB" sz="1400" dirty="0"/>
              <a:t>         below per ivy bee you see. </a:t>
            </a:r>
            <a:endParaRPr lang="en-GB" sz="1400" dirty="0">
              <a:cs typeface="Calibri"/>
            </a:endParaRPr>
          </a:p>
          <a:p>
            <a:r>
              <a:rPr lang="en-GB" sz="1400" dirty="0"/>
              <a:t>         Label each bee individually </a:t>
            </a:r>
            <a:endParaRPr lang="en-GB" sz="1400" dirty="0">
              <a:cs typeface="Calibri" panose="020F0502020204030204"/>
            </a:endParaRPr>
          </a:p>
          <a:p>
            <a:r>
              <a:rPr lang="en-GB" sz="1400" dirty="0"/>
              <a:t>          e.g. ivy bee  ‘a’, ‘b’ etc. </a:t>
            </a:r>
            <a:endParaRPr lang="en-GB" sz="1400" dirty="0">
              <a:cs typeface="Calibri" panose="020F0502020204030204"/>
            </a:endParaRPr>
          </a:p>
          <a:p>
            <a:endParaRPr lang="en-GB" sz="1400" dirty="0"/>
          </a:p>
          <a:p>
            <a:r>
              <a:rPr lang="en-GB" sz="1400" dirty="0"/>
              <a:t>   </a:t>
            </a:r>
            <a:endParaRPr lang="en-GB" sz="1400" dirty="0">
              <a:cs typeface="Calibri"/>
            </a:endParaRPr>
          </a:p>
        </p:txBody>
      </p:sp>
      <p:pic>
        <p:nvPicPr>
          <p:cNvPr id="10" name="Picture 9" descr="Close-up of a plant with yellow flowers&#10;&#10;Description automatically generated">
            <a:extLst>
              <a:ext uri="{FF2B5EF4-FFF2-40B4-BE49-F238E27FC236}">
                <a16:creationId xmlns:a16="http://schemas.microsoft.com/office/drawing/2014/main" id="{F116A57C-D74F-D3B2-AA52-0532CAA78D30}"/>
              </a:ext>
            </a:extLst>
          </p:cNvPr>
          <p:cNvPicPr>
            <a:picLocks noChangeAspect="1"/>
          </p:cNvPicPr>
          <p:nvPr/>
        </p:nvPicPr>
        <p:blipFill>
          <a:blip r:embed="rId6"/>
          <a:stretch>
            <a:fillRect/>
          </a:stretch>
        </p:blipFill>
        <p:spPr>
          <a:xfrm>
            <a:off x="2985308" y="1009133"/>
            <a:ext cx="3615054" cy="1754245"/>
          </a:xfrm>
          <a:prstGeom prst="rect">
            <a:avLst/>
          </a:prstGeom>
        </p:spPr>
      </p:pic>
      <p:sp>
        <p:nvSpPr>
          <p:cNvPr id="22" name="Oval 21">
            <a:extLst>
              <a:ext uri="{FF2B5EF4-FFF2-40B4-BE49-F238E27FC236}">
                <a16:creationId xmlns:a16="http://schemas.microsoft.com/office/drawing/2014/main" id="{BC61795A-102A-06E3-28FF-663030B00FAA}"/>
              </a:ext>
            </a:extLst>
          </p:cNvPr>
          <p:cNvSpPr/>
          <p:nvPr/>
        </p:nvSpPr>
        <p:spPr>
          <a:xfrm>
            <a:off x="4627144" y="1333789"/>
            <a:ext cx="1138010" cy="1111746"/>
          </a:xfrm>
          <a:prstGeom prst="ellipse">
            <a:avLst/>
          </a:prstGeom>
          <a:noFill/>
          <a:ln w="38100">
            <a:solidFill>
              <a:srgbClr val="FFC3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9EABE446-C089-3C92-3B9F-48EBB4B3340C}"/>
              </a:ext>
            </a:extLst>
          </p:cNvPr>
          <p:cNvSpPr/>
          <p:nvPr/>
        </p:nvSpPr>
        <p:spPr>
          <a:xfrm rot="14400000">
            <a:off x="5542272" y="2337740"/>
            <a:ext cx="1069659" cy="402562"/>
          </a:xfrm>
          <a:prstGeom prst="rightArrow">
            <a:avLst/>
          </a:prstGeom>
          <a:solidFill>
            <a:srgbClr val="FFC305"/>
          </a:solidFill>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CA69C903-00B8-151D-8687-3CABA5E4CF00}"/>
              </a:ext>
            </a:extLst>
          </p:cNvPr>
          <p:cNvSpPr txBox="1"/>
          <p:nvPr/>
        </p:nvSpPr>
        <p:spPr>
          <a:xfrm>
            <a:off x="2770580" y="2821955"/>
            <a:ext cx="401284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cs typeface="Calibri"/>
              </a:rPr>
              <a:t>Ivy flowers cluster together in ‘umbels’. This illustration shows one umbel. You need to ensure the umbels you choose are in flower, shown here. Those circled in blue are not in flower.</a:t>
            </a:r>
            <a:endParaRPr lang="en-US" dirty="0"/>
          </a:p>
        </p:txBody>
      </p:sp>
      <p:sp>
        <p:nvSpPr>
          <p:cNvPr id="12" name="Oval 11">
            <a:extLst>
              <a:ext uri="{FF2B5EF4-FFF2-40B4-BE49-F238E27FC236}">
                <a16:creationId xmlns:a16="http://schemas.microsoft.com/office/drawing/2014/main" id="{0D6D8A5E-D2F4-C8FF-8F0D-B3BD7145A6AF}"/>
              </a:ext>
            </a:extLst>
          </p:cNvPr>
          <p:cNvSpPr/>
          <p:nvPr/>
        </p:nvSpPr>
        <p:spPr>
          <a:xfrm>
            <a:off x="3112548" y="2220587"/>
            <a:ext cx="512956" cy="512956"/>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576FBAC8-ADFF-9B02-B9B4-50CEB6690C69}"/>
              </a:ext>
            </a:extLst>
          </p:cNvPr>
          <p:cNvSpPr/>
          <p:nvPr/>
        </p:nvSpPr>
        <p:spPr>
          <a:xfrm>
            <a:off x="2983578" y="1332613"/>
            <a:ext cx="512956" cy="512956"/>
          </a:xfrm>
          <a:prstGeom prst="ellipse">
            <a:avLst/>
          </a:prstGeom>
          <a:noFill/>
          <a:ln w="28575">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3831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738</Words>
  <Application>Microsoft Office PowerPoint</Application>
  <PresentationFormat>A4 Paper (210x297 mm)</PresentationFormat>
  <Paragraphs>72</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Birkin</dc:creator>
  <cp:lastModifiedBy>Isobel Sexton</cp:lastModifiedBy>
  <cp:revision>263</cp:revision>
  <dcterms:created xsi:type="dcterms:W3CDTF">2019-03-22T15:50:35Z</dcterms:created>
  <dcterms:modified xsi:type="dcterms:W3CDTF">2023-09-11T11:12:19Z</dcterms:modified>
</cp:coreProperties>
</file>