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78340-9B49-A0E1-6508-A5AD2B6E17C9}" name="Cannelle Tassin de Montaigu" initials="CT" userId="ac0af347e78db4b8" providerId="Windows Live"/>
  <p188:author id="{16D5A9F9-440C-26C8-88D1-29D09D694692}" name="Dave Goulson" initials="DG" userId="S::dg229@sussex.ac.uk::c2067a44-1b77-4a05-934e-e094ef4769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35C57-FEA5-4C77-941C-2C308C67C772}" v="23" dt="2026-03-05T15:52:23.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94660"/>
  </p:normalViewPr>
  <p:slideViewPr>
    <p:cSldViewPr snapToGrid="0">
      <p:cViewPr varScale="1">
        <p:scale>
          <a:sx n="78" d="100"/>
          <a:sy n="78" d="100"/>
        </p:scale>
        <p:origin x="30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obel Sexton" userId="S::ims24@sussex.ac.uk::2b9c1348-bfd6-4e42-a564-6b570b9f6a13" providerId="AD" clId="Web-{FC1DB94D-B545-7EA0-6868-03290F8CA241}"/>
    <pc:docChg chg="modSld">
      <pc:chgData name="Isobel Sexton" userId="S::ims24@sussex.ac.uk::2b9c1348-bfd6-4e42-a564-6b570b9f6a13" providerId="AD" clId="Web-{FC1DB94D-B545-7EA0-6868-03290F8CA241}" dt="2026-03-02T15:44:26.532" v="270" actId="14100"/>
      <pc:docMkLst>
        <pc:docMk/>
      </pc:docMkLst>
      <pc:sldChg chg="delSp modSp">
        <pc:chgData name="Isobel Sexton" userId="S::ims24@sussex.ac.uk::2b9c1348-bfd6-4e42-a564-6b570b9f6a13" providerId="AD" clId="Web-{FC1DB94D-B545-7EA0-6868-03290F8CA241}" dt="2026-03-02T15:44:12.797" v="269" actId="20577"/>
        <pc:sldMkLst>
          <pc:docMk/>
          <pc:sldMk cId="3568871207" sldId="256"/>
        </pc:sldMkLst>
        <pc:spChg chg="mod">
          <ac:chgData name="Isobel Sexton" userId="S::ims24@sussex.ac.uk::2b9c1348-bfd6-4e42-a564-6b570b9f6a13" providerId="AD" clId="Web-{FC1DB94D-B545-7EA0-6868-03290F8CA241}" dt="2026-03-02T15:38:17.434" v="232" actId="1076"/>
          <ac:spMkLst>
            <pc:docMk/>
            <pc:sldMk cId="3568871207" sldId="256"/>
            <ac:spMk id="17" creationId="{00000000-0000-0000-0000-000000000000}"/>
          </ac:spMkLst>
        </pc:spChg>
        <pc:spChg chg="mod">
          <ac:chgData name="Isobel Sexton" userId="S::ims24@sussex.ac.uk::2b9c1348-bfd6-4e42-a564-6b570b9f6a13" providerId="AD" clId="Web-{FC1DB94D-B545-7EA0-6868-03290F8CA241}" dt="2026-03-02T15:44:12.797" v="269" actId="20577"/>
          <ac:spMkLst>
            <pc:docMk/>
            <pc:sldMk cId="3568871207" sldId="256"/>
            <ac:spMk id="19" creationId="{00000000-0000-0000-0000-000000000000}"/>
          </ac:spMkLst>
        </pc:spChg>
      </pc:sldChg>
      <pc:sldChg chg="modSp">
        <pc:chgData name="Isobel Sexton" userId="S::ims24@sussex.ac.uk::2b9c1348-bfd6-4e42-a564-6b570b9f6a13" providerId="AD" clId="Web-{FC1DB94D-B545-7EA0-6868-03290F8CA241}" dt="2026-03-02T15:44:26.532" v="270" actId="14100"/>
        <pc:sldMkLst>
          <pc:docMk/>
          <pc:sldMk cId="3554305410" sldId="259"/>
        </pc:sldMkLst>
        <pc:picChg chg="mod">
          <ac:chgData name="Isobel Sexton" userId="S::ims24@sussex.ac.uk::2b9c1348-bfd6-4e42-a564-6b570b9f6a13" providerId="AD" clId="Web-{FC1DB94D-B545-7EA0-6868-03290F8CA241}" dt="2026-03-02T15:44:26.532" v="270" actId="14100"/>
          <ac:picMkLst>
            <pc:docMk/>
            <pc:sldMk cId="3554305410" sldId="259"/>
            <ac:picMk id="4" creationId="{F352B986-1CCC-10D4-4D02-6102D1A3454F}"/>
          </ac:picMkLst>
        </pc:picChg>
      </pc:sldChg>
    </pc:docChg>
  </pc:docChgLst>
  <pc:docChgLst>
    <pc:chgData name="Isobel Sexton" userId="2b9c1348-bfd6-4e42-a564-6b570b9f6a13" providerId="ADAL" clId="{D7ADF5E7-9F43-4C5E-87FF-582A211515D5}"/>
    <pc:docChg chg="undo custSel addSld modSld">
      <pc:chgData name="Isobel Sexton" userId="2b9c1348-bfd6-4e42-a564-6b570b9f6a13" providerId="ADAL" clId="{D7ADF5E7-9F43-4C5E-87FF-582A211515D5}" dt="2026-03-05T15:53:09.037" v="2273" actId="1076"/>
      <pc:docMkLst>
        <pc:docMk/>
      </pc:docMkLst>
      <pc:sldChg chg="addSp delSp modSp mod">
        <pc:chgData name="Isobel Sexton" userId="2b9c1348-bfd6-4e42-a564-6b570b9f6a13" providerId="ADAL" clId="{D7ADF5E7-9F43-4C5E-87FF-582A211515D5}" dt="2026-03-05T15:53:09.037" v="2273" actId="1076"/>
        <pc:sldMkLst>
          <pc:docMk/>
          <pc:sldMk cId="3568871207" sldId="256"/>
        </pc:sldMkLst>
        <pc:spChg chg="mod">
          <ac:chgData name="Isobel Sexton" userId="2b9c1348-bfd6-4e42-a564-6b570b9f6a13" providerId="ADAL" clId="{D7ADF5E7-9F43-4C5E-87FF-582A211515D5}" dt="2026-03-02T11:57:45.534" v="1962" actId="1076"/>
          <ac:spMkLst>
            <pc:docMk/>
            <pc:sldMk cId="3568871207" sldId="256"/>
            <ac:spMk id="17" creationId="{00000000-0000-0000-0000-000000000000}"/>
          </ac:spMkLst>
        </pc:spChg>
        <pc:spChg chg="mod">
          <ac:chgData name="Isobel Sexton" userId="2b9c1348-bfd6-4e42-a564-6b570b9f6a13" providerId="ADAL" clId="{D7ADF5E7-9F43-4C5E-87FF-582A211515D5}" dt="2026-03-05T15:53:09.037" v="2273" actId="1076"/>
          <ac:spMkLst>
            <pc:docMk/>
            <pc:sldMk cId="3568871207" sldId="256"/>
            <ac:spMk id="19" creationId="{00000000-0000-0000-0000-000000000000}"/>
          </ac:spMkLst>
        </pc:spChg>
        <pc:picChg chg="mod">
          <ac:chgData name="Isobel Sexton" userId="2b9c1348-bfd6-4e42-a564-6b570b9f6a13" providerId="ADAL" clId="{D7ADF5E7-9F43-4C5E-87FF-582A211515D5}" dt="2026-03-02T11:57:34.621" v="1958" actId="1076"/>
          <ac:picMkLst>
            <pc:docMk/>
            <pc:sldMk cId="3568871207" sldId="256"/>
            <ac:picMk id="9" creationId="{00000000-0000-0000-0000-000000000000}"/>
          </ac:picMkLst>
        </pc:picChg>
      </pc:sldChg>
      <pc:sldChg chg="addSp delSp modSp mod">
        <pc:chgData name="Isobel Sexton" userId="2b9c1348-bfd6-4e42-a564-6b570b9f6a13" providerId="ADAL" clId="{D7ADF5E7-9F43-4C5E-87FF-582A211515D5}" dt="2026-03-03T13:27:30.856" v="2233" actId="14826"/>
        <pc:sldMkLst>
          <pc:docMk/>
          <pc:sldMk cId="3554305410" sldId="259"/>
        </pc:sldMkLst>
        <pc:spChg chg="add del">
          <ac:chgData name="Isobel Sexton" userId="2b9c1348-bfd6-4e42-a564-6b570b9f6a13" providerId="ADAL" clId="{D7ADF5E7-9F43-4C5E-87FF-582A211515D5}" dt="2026-03-03T13:27:30.321" v="2232" actId="478"/>
          <ac:spMkLst>
            <pc:docMk/>
            <pc:sldMk cId="3554305410" sldId="259"/>
            <ac:spMk id="7" creationId="{CB0F77A2-EC37-CCC4-8D3D-768B3EBD96CF}"/>
          </ac:spMkLst>
        </pc:spChg>
        <pc:spChg chg="mod">
          <ac:chgData name="Isobel Sexton" userId="2b9c1348-bfd6-4e42-a564-6b570b9f6a13" providerId="ADAL" clId="{D7ADF5E7-9F43-4C5E-87FF-582A211515D5}" dt="2026-03-03T13:27:29.452" v="2230"/>
          <ac:spMkLst>
            <pc:docMk/>
            <pc:sldMk cId="3554305410" sldId="259"/>
            <ac:spMk id="10" creationId="{80F4F3B2-F446-87A7-4A74-05C162B77C0C}"/>
          </ac:spMkLst>
        </pc:spChg>
        <pc:spChg chg="add del mod">
          <ac:chgData name="Isobel Sexton" userId="2b9c1348-bfd6-4e42-a564-6b570b9f6a13" providerId="ADAL" clId="{D7ADF5E7-9F43-4C5E-87FF-582A211515D5}" dt="2026-03-03T13:27:29.881" v="2231" actId="478"/>
          <ac:spMkLst>
            <pc:docMk/>
            <pc:sldMk cId="3554305410" sldId="259"/>
            <ac:spMk id="12" creationId="{59136625-FF37-4A58-CC74-9E01024FF2E3}"/>
          </ac:spMkLst>
        </pc:spChg>
        <pc:picChg chg="mod">
          <ac:chgData name="Isobel Sexton" userId="2b9c1348-bfd6-4e42-a564-6b570b9f6a13" providerId="ADAL" clId="{D7ADF5E7-9F43-4C5E-87FF-582A211515D5}" dt="2026-03-03T13:27:30.856" v="2233" actId="14826"/>
          <ac:picMkLst>
            <pc:docMk/>
            <pc:sldMk cId="3554305410" sldId="259"/>
            <ac:picMk id="4" creationId="{F352B986-1CCC-10D4-4D02-6102D1A3454F}"/>
          </ac:picMkLst>
        </pc:picChg>
      </pc:sldChg>
      <pc:sldChg chg="delSp modSp add mod">
        <pc:chgData name="Isobel Sexton" userId="2b9c1348-bfd6-4e42-a564-6b570b9f6a13" providerId="ADAL" clId="{D7ADF5E7-9F43-4C5E-87FF-582A211515D5}" dt="2026-03-03T13:27:56.015" v="2238" actId="478"/>
        <pc:sldMkLst>
          <pc:docMk/>
          <pc:sldMk cId="1226769474" sldId="260"/>
        </pc:sldMkLst>
        <pc:spChg chg="mod">
          <ac:chgData name="Isobel Sexton" userId="2b9c1348-bfd6-4e42-a564-6b570b9f6a13" providerId="ADAL" clId="{D7ADF5E7-9F43-4C5E-87FF-582A211515D5}" dt="2026-03-03T13:27:37.701" v="2235"/>
          <ac:spMkLst>
            <pc:docMk/>
            <pc:sldMk cId="1226769474" sldId="260"/>
            <ac:spMk id="10" creationId="{5CBC349A-4854-8147-02ED-44240BAB729F}"/>
          </ac:spMkLst>
        </pc:spChg>
        <pc:spChg chg="mod">
          <ac:chgData name="Isobel Sexton" userId="2b9c1348-bfd6-4e42-a564-6b570b9f6a13" providerId="ADAL" clId="{D7ADF5E7-9F43-4C5E-87FF-582A211515D5}" dt="2026-03-03T13:26:35.419" v="2223" actId="20577"/>
          <ac:spMkLst>
            <pc:docMk/>
            <pc:sldMk cId="1226769474" sldId="260"/>
            <ac:spMk id="16" creationId="{AD5E956C-BF21-D773-03C9-8D7A33A30949}"/>
          </ac:spMkLst>
        </pc:spChg>
        <pc:picChg chg="mod">
          <ac:chgData name="Isobel Sexton" userId="2b9c1348-bfd6-4e42-a564-6b570b9f6a13" providerId="ADAL" clId="{D7ADF5E7-9F43-4C5E-87FF-582A211515D5}" dt="2026-03-03T13:27:53.014" v="2237" actId="14826"/>
          <ac:picMkLst>
            <pc:docMk/>
            <pc:sldMk cId="1226769474" sldId="260"/>
            <ac:picMk id="4" creationId="{6224F9E3-14EC-081F-A753-AF62044DF891}"/>
          </ac:picMkLst>
        </pc:picChg>
      </pc:sldChg>
    </pc:docChg>
  </pc:docChgLst>
  <pc:docChgLst>
    <pc:chgData name="Isobel Sexton" userId="S::ims24@sussex.ac.uk::2b9c1348-bfd6-4e42-a564-6b570b9f6a13" providerId="AD" clId="Web-{772E5A03-DF16-CF2A-7704-72DB5936A358}"/>
    <pc:docChg chg="modSld">
      <pc:chgData name="Isobel Sexton" userId="S::ims24@sussex.ac.uk::2b9c1348-bfd6-4e42-a564-6b570b9f6a13" providerId="AD" clId="Web-{772E5A03-DF16-CF2A-7704-72DB5936A358}" dt="2026-02-18T15:44:18.342" v="12" actId="20577"/>
      <pc:docMkLst>
        <pc:docMk/>
      </pc:docMkLst>
      <pc:sldChg chg="modSp">
        <pc:chgData name="Isobel Sexton" userId="S::ims24@sussex.ac.uk::2b9c1348-bfd6-4e42-a564-6b570b9f6a13" providerId="AD" clId="Web-{772E5A03-DF16-CF2A-7704-72DB5936A358}" dt="2026-02-18T15:44:18.342" v="12" actId="20577"/>
        <pc:sldMkLst>
          <pc:docMk/>
          <pc:sldMk cId="3568871207" sldId="256"/>
        </pc:sldMkLst>
        <pc:spChg chg="mod">
          <ac:chgData name="Isobel Sexton" userId="S::ims24@sussex.ac.uk::2b9c1348-bfd6-4e42-a564-6b570b9f6a13" providerId="AD" clId="Web-{772E5A03-DF16-CF2A-7704-72DB5936A358}" dt="2026-02-18T15:44:18.342" v="12" actId="20577"/>
          <ac:spMkLst>
            <pc:docMk/>
            <pc:sldMk cId="3568871207" sldId="256"/>
            <ac:spMk id="1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3380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5398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1331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6469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4C33-E05A-4EBC-8BE4-529E26C6B6C3}"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3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D4C33-E05A-4EBC-8BE4-529E26C6B6C3}"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84173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D4C33-E05A-4EBC-8BE4-529E26C6B6C3}" type="datetimeFigureOut">
              <a:rPr lang="en-GB" smtClean="0"/>
              <a:t>05/03/2026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5568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D4C33-E05A-4EBC-8BE4-529E26C6B6C3}" type="datetimeFigureOut">
              <a:rPr lang="en-GB" smtClean="0"/>
              <a:t>05/03/2026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5294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4C33-E05A-4EBC-8BE4-529E26C6B6C3}" type="datetimeFigureOut">
              <a:rPr lang="en-GB" smtClean="0"/>
              <a:t>05/03/2026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6417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404112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751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4CD4C33-E05A-4EBC-8BE4-529E26C6B6C3}" type="datetimeFigureOut">
              <a:rPr lang="en-GB" smtClean="0"/>
              <a:t>05/03/2026</a:t>
            </a:fld>
            <a:endParaRPr lang="en-GB"/>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FB0D31-D3F4-45FB-84D3-E596F7B292F3}" type="slidenum">
              <a:rPr lang="en-GB" smtClean="0"/>
              <a:t>‹#›</a:t>
            </a:fld>
            <a:endParaRPr lang="en-GB"/>
          </a:p>
        </p:txBody>
      </p:sp>
    </p:spTree>
    <p:extLst>
      <p:ext uri="{BB962C8B-B14F-4D97-AF65-F5344CB8AC3E}">
        <p14:creationId xmlns:p14="http://schemas.microsoft.com/office/powerpoint/2010/main" val="294748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buzzclub.uk@gmai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uzzclub.uk@g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mallworldvets.co.u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hyperlink" Target="mailto:buzzclub.uk@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3827" t="24321" r="33950" b="19163"/>
          <a:stretch/>
        </p:blipFill>
        <p:spPr>
          <a:xfrm>
            <a:off x="5695171" y="169571"/>
            <a:ext cx="1002033" cy="988596"/>
          </a:xfrm>
          <a:prstGeom prst="rect">
            <a:avLst/>
          </a:prstGeom>
        </p:spPr>
      </p:pic>
      <p:sp>
        <p:nvSpPr>
          <p:cNvPr id="15" name="Rectangle 14"/>
          <p:cNvSpPr/>
          <p:nvPr/>
        </p:nvSpPr>
        <p:spPr>
          <a:xfrm>
            <a:off x="114169" y="84667"/>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69875" y="747882"/>
            <a:ext cx="6318250" cy="8787021"/>
          </a:xfrm>
          <a:prstGeom prst="rect">
            <a:avLst/>
          </a:prstGeom>
          <a:noFill/>
        </p:spPr>
        <p:txBody>
          <a:bodyPr wrap="square" lIns="91440" tIns="45720" rIns="91440" bIns="45720" rtlCol="0" anchor="t">
            <a:spAutoFit/>
          </a:bodyPr>
          <a:lstStyle/>
          <a:p>
            <a:pPr algn="just"/>
            <a:r>
              <a:rPr lang="en-GB" sz="1150" b="1" dirty="0"/>
              <a:t>Background</a:t>
            </a:r>
            <a:endParaRPr lang="en-GB" sz="1150" dirty="0">
              <a:ea typeface="Calibri"/>
              <a:cs typeface="Calibri"/>
            </a:endParaRPr>
          </a:p>
          <a:p>
            <a:pPr algn="just"/>
            <a:r>
              <a:rPr lang="en-GB" sz="1150" dirty="0"/>
              <a:t>Fleas, ticks and worms are parasites that dog owners must be mindful of for their pets. There</a:t>
            </a:r>
            <a:endParaRPr lang="en-GB" sz="1150" dirty="0">
              <a:ea typeface="Calibri"/>
              <a:cs typeface="Calibri"/>
            </a:endParaRPr>
          </a:p>
          <a:p>
            <a:pPr algn="just"/>
            <a:r>
              <a:rPr lang="en-GB" sz="1150" dirty="0"/>
              <a:t>are treatments commonly available that target ectoparasites (those who live on the surface of the skin) and endoparasites (those who live inside the host’s body). It is often advised to treat your pets prophylactically with tick and flea treatments (monthly) to prevent the opportunity of parasitic activity, applied orally or topically.  You can also very easily buy these treatments at supermarkets or online without any professional advice (or age restriction!). </a:t>
            </a:r>
            <a:endParaRPr lang="en-GB" sz="1150" dirty="0">
              <a:ea typeface="Calibri"/>
              <a:cs typeface="Calibri"/>
            </a:endParaRPr>
          </a:p>
          <a:p>
            <a:pPr algn="just"/>
            <a:endParaRPr lang="en-GB" sz="1150" dirty="0">
              <a:ea typeface="Calibri"/>
              <a:cs typeface="Calibri"/>
            </a:endParaRPr>
          </a:p>
          <a:p>
            <a:pPr algn="just"/>
            <a:r>
              <a:rPr lang="en-GB" sz="1150" b="1" dirty="0"/>
              <a:t>What we know so far</a:t>
            </a:r>
            <a:endParaRPr lang="en-GB" sz="1150" b="1" dirty="0">
              <a:ea typeface="Calibri"/>
              <a:cs typeface="Calibri"/>
            </a:endParaRPr>
          </a:p>
          <a:p>
            <a:pPr algn="just"/>
            <a:r>
              <a:rPr lang="en-GB" sz="1150" dirty="0"/>
              <a:t>Worryingly, recent research has highlighted that using flea treatments like this is causing detrimental impacts to the environment. For example, the active ingredients in several popular brands are imidacloprid or fipronil, both chemicals that have been banned in the EU for agricultural use due to the human health risks and toxicity to pollinators (e.g. 1 gram of imidacloprid is enough to give a lethal dose to 250 million honeybees). Interestingly, these products are not subjected to a detailed environmental risk assessment, due to the idea that only one animal is treated at a time. While the impact of one dog’s flea treatment on the wider environment may be small, the impact from the estimated 20 million dogs (and cats) in the UK (80% of which are treated with flea treatments) is alarming. Research by scientists, including Buzz Club Director Prof. Dave Goulson, has shown that the chemicals in flea treatments come off pets and remain active in the environment for weeks via bed washing; dog swimming is polluting water bodies; shed fur is being used for birds’ nests, to name a few. </a:t>
            </a:r>
            <a:endParaRPr lang="en-GB" sz="1150" dirty="0">
              <a:ea typeface="Calibri"/>
              <a:cs typeface="Calibri"/>
            </a:endParaRPr>
          </a:p>
          <a:p>
            <a:pPr algn="just"/>
            <a:endParaRPr lang="en-GB" sz="1150" dirty="0">
              <a:ea typeface="Calibri"/>
              <a:cs typeface="Calibri"/>
            </a:endParaRPr>
          </a:p>
          <a:p>
            <a:pPr algn="just"/>
            <a:r>
              <a:rPr lang="en-GB" sz="1150" b="1" dirty="0">
                <a:ea typeface="Calibri"/>
                <a:cs typeface="Calibri"/>
              </a:rPr>
              <a:t>Pet Waste Watch – investigating something new</a:t>
            </a:r>
          </a:p>
          <a:p>
            <a:r>
              <a:rPr lang="en-GB" sz="1150" dirty="0"/>
              <a:t>Due to concerns over the safety of these chemicals, many vets are now recommending alternative drugs such as </a:t>
            </a:r>
            <a:r>
              <a:rPr lang="en-GB" sz="1150" dirty="0" err="1"/>
              <a:t>isoxazolines</a:t>
            </a:r>
            <a:r>
              <a:rPr lang="en-GB" sz="1150" dirty="0"/>
              <a:t>, normally given orally. However, these alternatives have not been subject to an environmental risk assessment, and may create different problems, such as harm to dung-feeding insects when excreted in faeces. Pet Waste Watch will investigate whether use of anti-parasitic drugs on dogs affects the degradation of dog faeces. Not a glamourous project, but an important one. </a:t>
            </a:r>
          </a:p>
          <a:p>
            <a:pPr algn="just"/>
            <a:endParaRPr lang="en-GB" sz="1150" dirty="0">
              <a:ea typeface="Calibri"/>
              <a:cs typeface="Calibri"/>
            </a:endParaRPr>
          </a:p>
          <a:p>
            <a:pPr algn="just"/>
            <a:r>
              <a:rPr lang="en-GB" sz="1150" dirty="0"/>
              <a:t>Faecal waste from dogs is considered to be ‘offensive waste’ in the UK due to the risks of contamination it provides to the environment via a) pathogens and natural chemical composition e.g. high nitrogen levels b) contamination via endo/ectoparasitic treatments (information on different chemicals can be found on our website). We want to look at the speed at which dog poo breaks down naturally outdoors, and how this relates to the insecticidal treatments that the dog has received. Do these treatments slow down the process or are some less impactful than others e.g. spot-on vs tablet treatments? Are the invertebrates that play important roles in decomposition affected?</a:t>
            </a:r>
            <a:endParaRPr lang="en-GB" sz="1150" dirty="0">
              <a:ea typeface="Calibri"/>
              <a:cs typeface="Calibri"/>
            </a:endParaRPr>
          </a:p>
          <a:p>
            <a:pPr algn="just"/>
            <a:endParaRPr lang="en-GB" sz="1150" dirty="0">
              <a:ea typeface="Calibri"/>
              <a:cs typeface="Calibri"/>
            </a:endParaRPr>
          </a:p>
          <a:p>
            <a:pPr algn="just"/>
            <a:r>
              <a:rPr lang="en-GB" sz="1150" dirty="0"/>
              <a:t>We are looking for dog owners who have their dog on any parasiticidal treatment plan (</a:t>
            </a:r>
            <a:r>
              <a:rPr lang="en-GB" sz="1150" dirty="0" err="1"/>
              <a:t>ecto</a:t>
            </a:r>
            <a:r>
              <a:rPr lang="en-GB" sz="1150" dirty="0"/>
              <a:t> and/or  </a:t>
            </a:r>
            <a:r>
              <a:rPr lang="en-GB" sz="1150" dirty="0" err="1"/>
              <a:t>endoparasitic</a:t>
            </a:r>
            <a:r>
              <a:rPr lang="en-GB" sz="1150" dirty="0"/>
              <a:t>), and those who don’t treat their dogs for these parasites at all – in other words, all dogs are welcome! </a:t>
            </a:r>
            <a:endParaRPr lang="en-GB" sz="1150" dirty="0">
              <a:ea typeface="Calibri"/>
              <a:cs typeface="Calibri"/>
            </a:endParaRPr>
          </a:p>
          <a:p>
            <a:pPr algn="just"/>
            <a:endParaRPr lang="en-GB" sz="1150" dirty="0">
              <a:ea typeface="Calibri"/>
              <a:cs typeface="Calibri"/>
            </a:endParaRPr>
          </a:p>
          <a:p>
            <a:pPr algn="just"/>
            <a:r>
              <a:rPr lang="en-GB" sz="1150" dirty="0"/>
              <a:t>We are asking dog owners to: </a:t>
            </a:r>
            <a:endParaRPr lang="en-GB" sz="1150" dirty="0">
              <a:ea typeface="Calibri"/>
              <a:cs typeface="Calibri"/>
            </a:endParaRPr>
          </a:p>
          <a:p>
            <a:pPr marL="171450" indent="-171450" algn="just">
              <a:buFontTx/>
              <a:buChar char="-"/>
            </a:pPr>
            <a:r>
              <a:rPr lang="en-GB" sz="1150" dirty="0"/>
              <a:t>Register your dog as a citizen scientist with us! </a:t>
            </a:r>
            <a:endParaRPr lang="en-GB" sz="1150" dirty="0">
              <a:ea typeface="Calibri"/>
              <a:cs typeface="Calibri"/>
            </a:endParaRPr>
          </a:p>
          <a:p>
            <a:pPr marL="171450" indent="-171450" algn="just">
              <a:buFontTx/>
              <a:buChar char="-"/>
            </a:pPr>
            <a:r>
              <a:rPr lang="en-GB" sz="1150" dirty="0"/>
              <a:t>Record the degradation weekly of one of your dog’s poos.</a:t>
            </a:r>
            <a:endParaRPr lang="en-GB" sz="1150" dirty="0">
              <a:ea typeface="Calibri"/>
              <a:cs typeface="Calibri"/>
            </a:endParaRPr>
          </a:p>
          <a:p>
            <a:pPr marL="171450" indent="-171450" algn="just">
              <a:buFontTx/>
              <a:buChar char="-"/>
            </a:pPr>
            <a:endParaRPr lang="en-GB" sz="1150" dirty="0">
              <a:ea typeface="Calibri"/>
              <a:cs typeface="Calibri"/>
            </a:endParaRPr>
          </a:p>
          <a:p>
            <a:pPr algn="just"/>
            <a:r>
              <a:rPr lang="en-GB" sz="1150" dirty="0"/>
              <a:t>We will also throw a 'Dogs as Scientists' photo competition! </a:t>
            </a:r>
            <a:endParaRPr lang="en-GB" sz="1150" dirty="0">
              <a:ea typeface="Calibri"/>
              <a:cs typeface="Calibri"/>
            </a:endParaRPr>
          </a:p>
          <a:p>
            <a:pPr algn="just"/>
            <a:endParaRPr lang="en-GB" sz="1200" dirty="0">
              <a:ea typeface="Calibri"/>
              <a:cs typeface="Calibri"/>
            </a:endParaRPr>
          </a:p>
          <a:p>
            <a:pPr algn="just"/>
            <a:endParaRPr lang="en-GB" sz="1200" dirty="0">
              <a:ea typeface="Calibri"/>
              <a:cs typeface="Calibri"/>
            </a:endParaRPr>
          </a:p>
          <a:p>
            <a:pPr algn="just"/>
            <a:endParaRPr lang="en-GB" sz="1200" dirty="0">
              <a:ea typeface="Calibri"/>
              <a:cs typeface="Calibri"/>
            </a:endParaRPr>
          </a:p>
        </p:txBody>
      </p:sp>
      <p:sp>
        <p:nvSpPr>
          <p:cNvPr id="17" name="TextBox 16"/>
          <p:cNvSpPr txBox="1"/>
          <p:nvPr/>
        </p:nvSpPr>
        <p:spPr>
          <a:xfrm>
            <a:off x="286090" y="175057"/>
            <a:ext cx="5180295" cy="646331"/>
          </a:xfrm>
          <a:prstGeom prst="rect">
            <a:avLst/>
          </a:prstGeom>
          <a:noFill/>
        </p:spPr>
        <p:txBody>
          <a:bodyPr wrap="square" lIns="91440" tIns="45720" rIns="91440" bIns="45720" rtlCol="0" anchor="t">
            <a:spAutoFit/>
          </a:bodyPr>
          <a:lstStyle/>
          <a:p>
            <a:r>
              <a:rPr lang="en-GB" sz="3600" b="1" dirty="0">
                <a:solidFill>
                  <a:schemeClr val="tx1">
                    <a:lumMod val="75000"/>
                    <a:lumOff val="25000"/>
                  </a:schemeClr>
                </a:solidFill>
              </a:rPr>
              <a:t>Pet Waste Watch </a:t>
            </a:r>
            <a:endParaRPr lang="en-GB" sz="3600" b="1" dirty="0">
              <a:solidFill>
                <a:schemeClr val="tx1">
                  <a:lumMod val="75000"/>
                  <a:lumOff val="25000"/>
                </a:schemeClr>
              </a:solidFill>
              <a:ea typeface="Calibri"/>
              <a:cs typeface="Calibri"/>
            </a:endParaRPr>
          </a:p>
        </p:txBody>
      </p:sp>
      <p:grpSp>
        <p:nvGrpSpPr>
          <p:cNvPr id="3" name="Group 2">
            <a:extLst>
              <a:ext uri="{FF2B5EF4-FFF2-40B4-BE49-F238E27FC236}">
                <a16:creationId xmlns:a16="http://schemas.microsoft.com/office/drawing/2014/main" id="{DEC9F850-8F4C-6A46-0CB0-92D872CC01A1}"/>
              </a:ext>
            </a:extLst>
          </p:cNvPr>
          <p:cNvGrpSpPr/>
          <p:nvPr/>
        </p:nvGrpSpPr>
        <p:grpSpPr>
          <a:xfrm>
            <a:off x="285419" y="8787839"/>
            <a:ext cx="5487225" cy="869915"/>
            <a:chOff x="216516" y="8627820"/>
            <a:chExt cx="5487225" cy="466005"/>
          </a:xfrm>
        </p:grpSpPr>
        <p:sp>
          <p:nvSpPr>
            <p:cNvPr id="5" name="TextBox 4">
              <a:extLst>
                <a:ext uri="{FF2B5EF4-FFF2-40B4-BE49-F238E27FC236}">
                  <a16:creationId xmlns:a16="http://schemas.microsoft.com/office/drawing/2014/main" id="{53B2061E-4E5B-A027-C0F1-6FA99875E22B}"/>
                </a:ext>
              </a:extLst>
            </p:cNvPr>
            <p:cNvSpPr txBox="1"/>
            <p:nvPr/>
          </p:nvSpPr>
          <p:spPr>
            <a:xfrm>
              <a:off x="1047538" y="8627820"/>
              <a:ext cx="4656203" cy="214335"/>
            </a:xfrm>
            <a:prstGeom prst="rect">
              <a:avLst/>
            </a:prstGeom>
            <a:noFill/>
          </p:spPr>
          <p:txBody>
            <a:bodyPr wrap="square" rtlCol="0">
              <a:spAutoFit/>
            </a:bodyPr>
            <a:lstStyle/>
            <a:p>
              <a:pPr algn="ctr"/>
              <a:r>
                <a:rPr lang="en-GB" sz="2000" b="1" dirty="0"/>
                <a:t>Any questions? Contact us!</a:t>
              </a:r>
            </a:p>
          </p:txBody>
        </p:sp>
        <p:pic>
          <p:nvPicPr>
            <p:cNvPr id="6" name="Picture 5">
              <a:extLst>
                <a:ext uri="{FF2B5EF4-FFF2-40B4-BE49-F238E27FC236}">
                  <a16:creationId xmlns:a16="http://schemas.microsoft.com/office/drawing/2014/main" id="{87350BDC-6B84-AD05-D0D7-C455DFE7CC9F}"/>
                </a:ext>
              </a:extLst>
            </p:cNvPr>
            <p:cNvPicPr>
              <a:picLocks noChangeAspect="1"/>
            </p:cNvPicPr>
            <p:nvPr/>
          </p:nvPicPr>
          <p:blipFill>
            <a:blip r:embed="rId3"/>
            <a:stretch>
              <a:fillRect/>
            </a:stretch>
          </p:blipFill>
          <p:spPr>
            <a:xfrm>
              <a:off x="216516" y="8684951"/>
              <a:ext cx="1405345" cy="366264"/>
            </a:xfrm>
            <a:prstGeom prst="rect">
              <a:avLst/>
            </a:prstGeom>
          </p:spPr>
        </p:pic>
        <p:sp>
          <p:nvSpPr>
            <p:cNvPr id="7" name="TextBox 6">
              <a:extLst>
                <a:ext uri="{FF2B5EF4-FFF2-40B4-BE49-F238E27FC236}">
                  <a16:creationId xmlns:a16="http://schemas.microsoft.com/office/drawing/2014/main" id="{78695DF5-645A-2F62-B5DE-FC40E31D5790}"/>
                </a:ext>
              </a:extLst>
            </p:cNvPr>
            <p:cNvSpPr txBox="1"/>
            <p:nvPr/>
          </p:nvSpPr>
          <p:spPr>
            <a:xfrm>
              <a:off x="2058527" y="8813541"/>
              <a:ext cx="2634227" cy="280284"/>
            </a:xfrm>
            <a:prstGeom prst="rect">
              <a:avLst/>
            </a:prstGeom>
            <a:noFill/>
          </p:spPr>
          <p:txBody>
            <a:bodyPr wrap="square" rtlCol="0">
              <a:spAutoFit/>
            </a:bodyPr>
            <a:lstStyle/>
            <a:p>
              <a:r>
                <a:rPr lang="en-GB" sz="1400" b="1" dirty="0"/>
                <a:t>Email: </a:t>
              </a:r>
              <a:r>
                <a:rPr lang="en-GB" sz="1400" b="1" dirty="0">
                  <a:hlinkClick r:id="rId4"/>
                </a:rPr>
                <a:t>buzzclub.uk@gmail.com</a:t>
              </a:r>
              <a:endParaRPr lang="en-GB" sz="1400" b="1" dirty="0"/>
            </a:p>
            <a:p>
              <a:r>
                <a:rPr lang="en-GB" sz="1400" b="1" dirty="0"/>
                <a:t>Website: www.thebuzzclub.uk</a:t>
              </a:r>
              <a:endParaRPr lang="en-GB" sz="1400" dirty="0"/>
            </a:p>
          </p:txBody>
        </p:sp>
      </p:grpSp>
      <p:pic>
        <p:nvPicPr>
          <p:cNvPr id="4" name="Picture 3" descr="A qr code with a dinosaur&#10;&#10;AI-generated content may be incorrect.">
            <a:extLst>
              <a:ext uri="{FF2B5EF4-FFF2-40B4-BE49-F238E27FC236}">
                <a16:creationId xmlns:a16="http://schemas.microsoft.com/office/drawing/2014/main" id="{FB215C63-1F91-B0A4-383F-B17FD16649D3}"/>
              </a:ext>
            </a:extLst>
          </p:cNvPr>
          <p:cNvPicPr>
            <a:picLocks noChangeAspect="1"/>
          </p:cNvPicPr>
          <p:nvPr/>
        </p:nvPicPr>
        <p:blipFill>
          <a:blip r:embed="rId5"/>
          <a:stretch>
            <a:fillRect/>
          </a:stretch>
        </p:blipFill>
        <p:spPr>
          <a:xfrm>
            <a:off x="5367687" y="8464433"/>
            <a:ext cx="1271996" cy="1271996"/>
          </a:xfrm>
          <a:prstGeom prst="rect">
            <a:avLst/>
          </a:prstGeom>
        </p:spPr>
      </p:pic>
    </p:spTree>
    <p:extLst>
      <p:ext uri="{BB962C8B-B14F-4D97-AF65-F5344CB8AC3E}">
        <p14:creationId xmlns:p14="http://schemas.microsoft.com/office/powerpoint/2010/main" val="35688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4169" y="102016"/>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0F4F3B2-F446-87A7-4A74-05C162B77C0C}"/>
              </a:ext>
            </a:extLst>
          </p:cNvPr>
          <p:cNvSpPr txBox="1"/>
          <p:nvPr/>
        </p:nvSpPr>
        <p:spPr>
          <a:xfrm>
            <a:off x="356517" y="550581"/>
            <a:ext cx="6318250" cy="523220"/>
          </a:xfrm>
          <a:prstGeom prst="rect">
            <a:avLst/>
          </a:prstGeom>
          <a:noFill/>
        </p:spPr>
        <p:txBody>
          <a:bodyPr wrap="square" lIns="91440" tIns="45720" rIns="91440" bIns="45720" rtlCol="0" anchor="t">
            <a:spAutoFit/>
          </a:bodyPr>
          <a:lstStyle/>
          <a:p>
            <a:pPr algn="ctr"/>
            <a:r>
              <a:rPr lang="en-GB" sz="1400" dirty="0">
                <a:ea typeface="Calibri"/>
                <a:cs typeface="Calibri"/>
              </a:rPr>
              <a:t>You can take part if you have a dog and a private outdoor space.</a:t>
            </a:r>
          </a:p>
          <a:p>
            <a:pPr algn="ctr"/>
            <a:endParaRPr lang="en-GB" sz="1400" dirty="0"/>
          </a:p>
        </p:txBody>
      </p:sp>
      <p:sp>
        <p:nvSpPr>
          <p:cNvPr id="12" name="TextBox 11">
            <a:extLst>
              <a:ext uri="{FF2B5EF4-FFF2-40B4-BE49-F238E27FC236}">
                <a16:creationId xmlns:a16="http://schemas.microsoft.com/office/drawing/2014/main" id="{59136625-FF37-4A58-CC74-9E01024FF2E3}"/>
              </a:ext>
            </a:extLst>
          </p:cNvPr>
          <p:cNvSpPr txBox="1"/>
          <p:nvPr/>
        </p:nvSpPr>
        <p:spPr>
          <a:xfrm>
            <a:off x="287067" y="1077188"/>
            <a:ext cx="6314223" cy="3600986"/>
          </a:xfrm>
          <a:prstGeom prst="rect">
            <a:avLst/>
          </a:prstGeom>
          <a:noFill/>
        </p:spPr>
        <p:txBody>
          <a:bodyPr wrap="square" lIns="91440" tIns="45720" rIns="91440" bIns="45720" rtlCol="0" anchor="t">
            <a:spAutoFit/>
          </a:bodyPr>
          <a:lstStyle/>
          <a:p>
            <a:pPr marL="342900" indent="-342900" algn="ctr">
              <a:buAutoNum type="arabicParenR"/>
            </a:pPr>
            <a:r>
              <a:rPr lang="en-GB" sz="1200" b="1" dirty="0">
                <a:ea typeface="Calibri"/>
                <a:cs typeface="Calibri"/>
              </a:rPr>
              <a:t>Register your interest on our website </a:t>
            </a:r>
          </a:p>
          <a:p>
            <a:pPr algn="ctr"/>
            <a:r>
              <a:rPr lang="en-GB" sz="1200" dirty="0">
                <a:ea typeface="Calibri"/>
                <a:cs typeface="Calibri"/>
              </a:rPr>
              <a:t>You will then hear from us via email with the next steps! These are outlined below but will be explained in further detail via email.</a:t>
            </a:r>
          </a:p>
          <a:p>
            <a:pPr algn="ctr"/>
            <a:endParaRPr lang="en-GB" sz="1200" dirty="0">
              <a:ea typeface="Calibri"/>
              <a:cs typeface="Calibri"/>
            </a:endParaRPr>
          </a:p>
          <a:p>
            <a:pPr algn="ctr"/>
            <a:r>
              <a:rPr lang="en-GB" sz="1200" b="1" dirty="0">
                <a:ea typeface="Calibri"/>
                <a:cs typeface="Calibri" panose="020F0502020204030204"/>
              </a:rPr>
              <a:t>2) Tell us about your dog!</a:t>
            </a:r>
          </a:p>
          <a:p>
            <a:pPr algn="ctr"/>
            <a:r>
              <a:rPr lang="en-GB" sz="1200" dirty="0">
                <a:ea typeface="Calibri"/>
                <a:cs typeface="Calibri" panose="020F0502020204030204"/>
              </a:rPr>
              <a:t>We will need to know a few details about your dog, including age and weight, along with details of your pet's last parasiticidal treatment.</a:t>
            </a:r>
          </a:p>
          <a:p>
            <a:pPr algn="ctr"/>
            <a:endParaRPr lang="en-GB" sz="1200" dirty="0">
              <a:ea typeface="Calibri"/>
              <a:cs typeface="Calibri" panose="020F0502020204030204"/>
            </a:endParaRPr>
          </a:p>
          <a:p>
            <a:pPr algn="ctr"/>
            <a:r>
              <a:rPr lang="en-GB" sz="1200" b="1" dirty="0">
                <a:ea typeface="Calibri"/>
                <a:cs typeface="Calibri" panose="020F0502020204030204"/>
              </a:rPr>
              <a:t>3) Your survey</a:t>
            </a:r>
          </a:p>
          <a:p>
            <a:pPr algn="ctr"/>
            <a:r>
              <a:rPr lang="en-GB" sz="1200" dirty="0">
                <a:ea typeface="Calibri"/>
                <a:cs typeface="Calibri" panose="020F0502020204030204"/>
              </a:rPr>
              <a:t>You will be sent a form for data collection. When your dog next poos, the survey can begin! You will need to measure the poo, note the date and watch it for 1 minute for invertebrate activity. We will also ask you for weather conditions. </a:t>
            </a:r>
          </a:p>
          <a:p>
            <a:pPr algn="ctr"/>
            <a:endParaRPr lang="en-GB" sz="1200" dirty="0">
              <a:ea typeface="Calibri"/>
              <a:cs typeface="Calibri" panose="020F0502020204030204"/>
            </a:endParaRPr>
          </a:p>
          <a:p>
            <a:pPr algn="ctr"/>
            <a:r>
              <a:rPr lang="en-GB" sz="1200" dirty="0">
                <a:ea typeface="Calibri"/>
                <a:cs typeface="Calibri" panose="020F0502020204030204"/>
              </a:rPr>
              <a:t>You will need to complete this weekly for 9 weeks (the approximate time of degradation).</a:t>
            </a:r>
          </a:p>
          <a:p>
            <a:pPr algn="ctr"/>
            <a:endParaRPr lang="en-GB" sz="1400" dirty="0">
              <a:ea typeface="Calibri"/>
              <a:cs typeface="Calibri" panose="020F0502020204030204"/>
            </a:endParaRPr>
          </a:p>
          <a:p>
            <a:pPr algn="ctr"/>
            <a:endParaRPr lang="en-GB" sz="1400" dirty="0">
              <a:ea typeface="Calibri"/>
              <a:cs typeface="Calibri" panose="020F0502020204030204"/>
            </a:endParaRPr>
          </a:p>
          <a:p>
            <a:pPr algn="ctr"/>
            <a:endParaRPr lang="en-GB" sz="1400" b="1" dirty="0">
              <a:ea typeface="Calibri"/>
              <a:cs typeface="Calibri" panose="020F0502020204030204"/>
            </a:endParaRPr>
          </a:p>
          <a:p>
            <a:endParaRPr lang="en-GB" dirty="0">
              <a:ea typeface="Calibri"/>
              <a:cs typeface="Calibri" panose="020F0502020204030204"/>
            </a:endParaRPr>
          </a:p>
        </p:txBody>
      </p:sp>
      <p:sp>
        <p:nvSpPr>
          <p:cNvPr id="16" name="TextBox 15">
            <a:extLst>
              <a:ext uri="{FF2B5EF4-FFF2-40B4-BE49-F238E27FC236}">
                <a16:creationId xmlns:a16="http://schemas.microsoft.com/office/drawing/2014/main" id="{C5FB8CC5-442C-5FBB-BDF7-074DDE742712}"/>
              </a:ext>
            </a:extLst>
          </p:cNvPr>
          <p:cNvSpPr txBox="1"/>
          <p:nvPr/>
        </p:nvSpPr>
        <p:spPr>
          <a:xfrm>
            <a:off x="122820" y="184819"/>
            <a:ext cx="6612360" cy="369332"/>
          </a:xfrm>
          <a:prstGeom prst="rect">
            <a:avLst/>
          </a:prstGeom>
          <a:noFill/>
        </p:spPr>
        <p:txBody>
          <a:bodyPr wrap="square" lIns="91440" tIns="45720" rIns="91440" bIns="45720" rtlCol="0" anchor="t">
            <a:spAutoFit/>
          </a:bodyPr>
          <a:lstStyle/>
          <a:p>
            <a:pPr algn="ctr"/>
            <a:r>
              <a:rPr lang="en-GB" b="1" dirty="0"/>
              <a:t>What we need from you!</a:t>
            </a:r>
          </a:p>
        </p:txBody>
      </p:sp>
      <p:grpSp>
        <p:nvGrpSpPr>
          <p:cNvPr id="2" name="Group 1">
            <a:extLst>
              <a:ext uri="{FF2B5EF4-FFF2-40B4-BE49-F238E27FC236}">
                <a16:creationId xmlns:a16="http://schemas.microsoft.com/office/drawing/2014/main" id="{6C271E4C-1107-6711-CEC3-2D9AE1C08E03}"/>
              </a:ext>
            </a:extLst>
          </p:cNvPr>
          <p:cNvGrpSpPr/>
          <p:nvPr/>
        </p:nvGrpSpPr>
        <p:grpSpPr>
          <a:xfrm>
            <a:off x="285419" y="8787839"/>
            <a:ext cx="5487225" cy="869915"/>
            <a:chOff x="216516" y="8627820"/>
            <a:chExt cx="5487225" cy="466005"/>
          </a:xfrm>
        </p:grpSpPr>
        <p:sp>
          <p:nvSpPr>
            <p:cNvPr id="8" name="TextBox 7">
              <a:extLst>
                <a:ext uri="{FF2B5EF4-FFF2-40B4-BE49-F238E27FC236}">
                  <a16:creationId xmlns:a16="http://schemas.microsoft.com/office/drawing/2014/main" id="{B4EF29BE-E8B6-6DD7-87E7-F1F1CA6E1EE4}"/>
                </a:ext>
              </a:extLst>
            </p:cNvPr>
            <p:cNvSpPr txBox="1"/>
            <p:nvPr/>
          </p:nvSpPr>
          <p:spPr>
            <a:xfrm>
              <a:off x="1047538" y="8627820"/>
              <a:ext cx="4656203" cy="214335"/>
            </a:xfrm>
            <a:prstGeom prst="rect">
              <a:avLst/>
            </a:prstGeom>
            <a:noFill/>
          </p:spPr>
          <p:txBody>
            <a:bodyPr wrap="square" rtlCol="0">
              <a:spAutoFit/>
            </a:bodyPr>
            <a:lstStyle/>
            <a:p>
              <a:pPr algn="ctr"/>
              <a:r>
                <a:rPr lang="en-GB" sz="2000" b="1" dirty="0"/>
                <a:t>Any questions? Contact us!</a:t>
              </a:r>
            </a:p>
          </p:txBody>
        </p:sp>
        <p:pic>
          <p:nvPicPr>
            <p:cNvPr id="9" name="Picture 8">
              <a:extLst>
                <a:ext uri="{FF2B5EF4-FFF2-40B4-BE49-F238E27FC236}">
                  <a16:creationId xmlns:a16="http://schemas.microsoft.com/office/drawing/2014/main" id="{49D6F18E-90C3-E947-1E61-DC86D92D22EA}"/>
                </a:ext>
              </a:extLst>
            </p:cNvPr>
            <p:cNvPicPr>
              <a:picLocks noChangeAspect="1"/>
            </p:cNvPicPr>
            <p:nvPr/>
          </p:nvPicPr>
          <p:blipFill>
            <a:blip r:embed="rId2"/>
            <a:stretch>
              <a:fillRect/>
            </a:stretch>
          </p:blipFill>
          <p:spPr>
            <a:xfrm>
              <a:off x="216516" y="8684951"/>
              <a:ext cx="1405345" cy="366264"/>
            </a:xfrm>
            <a:prstGeom prst="rect">
              <a:avLst/>
            </a:prstGeom>
          </p:spPr>
        </p:pic>
        <p:sp>
          <p:nvSpPr>
            <p:cNvPr id="11" name="TextBox 10">
              <a:extLst>
                <a:ext uri="{FF2B5EF4-FFF2-40B4-BE49-F238E27FC236}">
                  <a16:creationId xmlns:a16="http://schemas.microsoft.com/office/drawing/2014/main" id="{04C5FA91-419C-B916-37E2-6B4ECD269E06}"/>
                </a:ext>
              </a:extLst>
            </p:cNvPr>
            <p:cNvSpPr txBox="1"/>
            <p:nvPr/>
          </p:nvSpPr>
          <p:spPr>
            <a:xfrm>
              <a:off x="2058527" y="8813541"/>
              <a:ext cx="2634227" cy="280284"/>
            </a:xfrm>
            <a:prstGeom prst="rect">
              <a:avLst/>
            </a:prstGeom>
            <a:noFill/>
          </p:spPr>
          <p:txBody>
            <a:bodyPr wrap="square" rtlCol="0">
              <a:spAutoFit/>
            </a:bodyPr>
            <a:lstStyle/>
            <a:p>
              <a:r>
                <a:rPr lang="en-GB" sz="1400" b="1" dirty="0"/>
                <a:t>Email: </a:t>
              </a:r>
              <a:r>
                <a:rPr lang="en-GB" sz="1400" b="1" dirty="0">
                  <a:hlinkClick r:id="rId3"/>
                </a:rPr>
                <a:t>buzzclub.uk@gmail.com</a:t>
              </a:r>
              <a:endParaRPr lang="en-GB" sz="1400" b="1" dirty="0"/>
            </a:p>
            <a:p>
              <a:r>
                <a:rPr lang="en-GB" sz="1400" b="1" dirty="0"/>
                <a:t>Website: www.thebuzzclub.uk</a:t>
              </a:r>
              <a:endParaRPr lang="en-GB" sz="1400" dirty="0"/>
            </a:p>
          </p:txBody>
        </p:sp>
      </p:grpSp>
      <p:pic>
        <p:nvPicPr>
          <p:cNvPr id="4" name="Picture 3" descr="A dog sitting on a rocky hill&#10;&#10;AI-generated content may be incorrect.">
            <a:extLst>
              <a:ext uri="{FF2B5EF4-FFF2-40B4-BE49-F238E27FC236}">
                <a16:creationId xmlns:a16="http://schemas.microsoft.com/office/drawing/2014/main" id="{F352B986-1CCC-10D4-4D02-6102D1A3454F}"/>
              </a:ext>
            </a:extLst>
          </p:cNvPr>
          <p:cNvPicPr>
            <a:picLocks noChangeAspect="1"/>
          </p:cNvPicPr>
          <p:nvPr/>
        </p:nvPicPr>
        <p:blipFill>
          <a:blip r:embed="rId4"/>
          <a:stretch>
            <a:fillRect/>
          </a:stretch>
        </p:blipFill>
        <p:spPr>
          <a:xfrm>
            <a:off x="1301117" y="3829869"/>
            <a:ext cx="4270198" cy="3165121"/>
          </a:xfrm>
          <a:prstGeom prst="rect">
            <a:avLst/>
          </a:prstGeom>
        </p:spPr>
      </p:pic>
      <p:sp>
        <p:nvSpPr>
          <p:cNvPr id="7" name="TextBox 6">
            <a:extLst>
              <a:ext uri="{FF2B5EF4-FFF2-40B4-BE49-F238E27FC236}">
                <a16:creationId xmlns:a16="http://schemas.microsoft.com/office/drawing/2014/main" id="{CB0F77A2-EC37-CCC4-8D3D-768B3EBD96CF}"/>
              </a:ext>
            </a:extLst>
          </p:cNvPr>
          <p:cNvSpPr txBox="1"/>
          <p:nvPr/>
        </p:nvSpPr>
        <p:spPr>
          <a:xfrm>
            <a:off x="321433" y="6986879"/>
            <a:ext cx="6318250" cy="1815882"/>
          </a:xfrm>
          <a:prstGeom prst="rect">
            <a:avLst/>
          </a:prstGeom>
          <a:noFill/>
        </p:spPr>
        <p:txBody>
          <a:bodyPr wrap="square" lIns="91440" tIns="45720" rIns="91440" bIns="45720" rtlCol="0" anchor="t">
            <a:spAutoFit/>
          </a:bodyPr>
          <a:lstStyle/>
          <a:p>
            <a:pPr algn="ctr"/>
            <a:r>
              <a:rPr lang="en-GB" sz="1200" b="1" dirty="0">
                <a:ea typeface="Calibri"/>
                <a:cs typeface="Calibri"/>
              </a:rPr>
              <a:t>We need your help to get more environmentally conscious dog owners involved!</a:t>
            </a:r>
          </a:p>
          <a:p>
            <a:pPr algn="ctr"/>
            <a:r>
              <a:rPr lang="en-GB" sz="1200" dirty="0">
                <a:ea typeface="Calibri"/>
                <a:cs typeface="Calibri"/>
              </a:rPr>
              <a:t>Please share a photo of your dog on socials with #PetWasteWatch</a:t>
            </a:r>
          </a:p>
          <a:p>
            <a:pPr algn="ctr"/>
            <a:endParaRPr lang="en-GB" sz="1200" dirty="0">
              <a:ea typeface="Calibri"/>
              <a:cs typeface="Calibri"/>
            </a:endParaRPr>
          </a:p>
          <a:p>
            <a:pPr algn="ctr"/>
            <a:r>
              <a:rPr lang="en-GB" sz="1200" dirty="0">
                <a:ea typeface="Calibri"/>
                <a:cs typeface="Calibri"/>
              </a:rPr>
              <a:t>Suggested caption: </a:t>
            </a:r>
          </a:p>
          <a:p>
            <a:pPr algn="ctr"/>
            <a:r>
              <a:rPr lang="en-GB" sz="1200" i="1" dirty="0">
                <a:ea typeface="Calibri" panose="020F0502020204030204"/>
                <a:cs typeface="Calibri" panose="020F0502020204030204"/>
              </a:rPr>
              <a:t>[Enter dog name] and I are taking part in the Buzz Club's #PetWasteWatch to help protect the environment from pesticides! Make a difference to real science and join in this research today. All you need is a dog and a private outdoor space. Find out more here: https://www.thebuzzclub.uk/pet-waste-watch </a:t>
            </a:r>
            <a:endParaRPr lang="en-GB" sz="1400" dirty="0">
              <a:ea typeface="Calibri" panose="020F0502020204030204"/>
              <a:cs typeface="Calibri" panose="020F0502020204030204"/>
            </a:endParaRPr>
          </a:p>
          <a:p>
            <a:pPr algn="ctr"/>
            <a:endParaRPr lang="en-GB" sz="1400" dirty="0">
              <a:ea typeface="Calibri" panose="020F0502020204030204"/>
              <a:cs typeface="Calibri" panose="020F0502020204030204"/>
            </a:endParaRPr>
          </a:p>
        </p:txBody>
      </p:sp>
      <p:pic>
        <p:nvPicPr>
          <p:cNvPr id="5" name="Picture 4" descr="A qr code with a dinosaur&#10;&#10;AI-generated content may be incorrect.">
            <a:extLst>
              <a:ext uri="{FF2B5EF4-FFF2-40B4-BE49-F238E27FC236}">
                <a16:creationId xmlns:a16="http://schemas.microsoft.com/office/drawing/2014/main" id="{5D386070-4442-EB6D-E218-71F8D3E956C4}"/>
              </a:ext>
            </a:extLst>
          </p:cNvPr>
          <p:cNvPicPr>
            <a:picLocks noChangeAspect="1"/>
          </p:cNvPicPr>
          <p:nvPr/>
        </p:nvPicPr>
        <p:blipFill>
          <a:blip r:embed="rId5"/>
          <a:stretch>
            <a:fillRect/>
          </a:stretch>
        </p:blipFill>
        <p:spPr>
          <a:xfrm>
            <a:off x="5367687" y="8464433"/>
            <a:ext cx="1271996" cy="1271996"/>
          </a:xfrm>
          <a:prstGeom prst="rect">
            <a:avLst/>
          </a:prstGeom>
        </p:spPr>
      </p:pic>
    </p:spTree>
    <p:extLst>
      <p:ext uri="{BB962C8B-B14F-4D97-AF65-F5344CB8AC3E}">
        <p14:creationId xmlns:p14="http://schemas.microsoft.com/office/powerpoint/2010/main" val="355430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E251-09CC-F351-F20E-B18AAAD68DC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4F1CC1D-91CC-4B7E-1AD3-43FDC854B561}"/>
              </a:ext>
            </a:extLst>
          </p:cNvPr>
          <p:cNvSpPr/>
          <p:nvPr/>
        </p:nvSpPr>
        <p:spPr>
          <a:xfrm>
            <a:off x="114169" y="102016"/>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CBC349A-4854-8147-02ED-44240BAB729F}"/>
              </a:ext>
            </a:extLst>
          </p:cNvPr>
          <p:cNvSpPr txBox="1"/>
          <p:nvPr/>
        </p:nvSpPr>
        <p:spPr>
          <a:xfrm>
            <a:off x="356517" y="550581"/>
            <a:ext cx="6318250" cy="1384995"/>
          </a:xfrm>
          <a:prstGeom prst="rect">
            <a:avLst/>
          </a:prstGeom>
          <a:noFill/>
        </p:spPr>
        <p:txBody>
          <a:bodyPr wrap="square" lIns="91440" tIns="45720" rIns="91440" bIns="45720" rtlCol="0" anchor="t">
            <a:spAutoFit/>
          </a:bodyPr>
          <a:lstStyle/>
          <a:p>
            <a:pPr algn="ctr"/>
            <a:r>
              <a:rPr lang="en-GB" sz="1400" dirty="0"/>
              <a:t>We are delighted to partner with </a:t>
            </a:r>
            <a:r>
              <a:rPr lang="en-GB" sz="1400" u="sng" dirty="0">
                <a:hlinkClick r:id="rId2"/>
              </a:rPr>
              <a:t>Small World Vet Centre</a:t>
            </a:r>
            <a:r>
              <a:rPr lang="en-GB" sz="1400" dirty="0">
                <a:hlinkClick r:id="rId2"/>
              </a:rPr>
              <a:t> </a:t>
            </a:r>
            <a:r>
              <a:rPr lang="en-GB" sz="1400" dirty="0"/>
              <a:t>for this project, which is the UK pioneer of making testing for parasites (rather than routine treatment) the norm, and tailoring necessary treatment to the individual needs of the pet. Small World Vet Centre believes that the health of people, animals and the environment are all linked and must be considered one, making them a perfect partner for the Buzz Club. </a:t>
            </a:r>
          </a:p>
        </p:txBody>
      </p:sp>
      <p:sp>
        <p:nvSpPr>
          <p:cNvPr id="16" name="TextBox 15">
            <a:extLst>
              <a:ext uri="{FF2B5EF4-FFF2-40B4-BE49-F238E27FC236}">
                <a16:creationId xmlns:a16="http://schemas.microsoft.com/office/drawing/2014/main" id="{AD5E956C-BF21-D773-03C9-8D7A33A30949}"/>
              </a:ext>
            </a:extLst>
          </p:cNvPr>
          <p:cNvSpPr txBox="1"/>
          <p:nvPr/>
        </p:nvSpPr>
        <p:spPr>
          <a:xfrm>
            <a:off x="122820" y="184819"/>
            <a:ext cx="6612360" cy="369332"/>
          </a:xfrm>
          <a:prstGeom prst="rect">
            <a:avLst/>
          </a:prstGeom>
          <a:noFill/>
        </p:spPr>
        <p:txBody>
          <a:bodyPr wrap="square" lIns="91440" tIns="45720" rIns="91440" bIns="45720" rtlCol="0" anchor="t">
            <a:spAutoFit/>
          </a:bodyPr>
          <a:lstStyle/>
          <a:p>
            <a:pPr algn="ctr"/>
            <a:r>
              <a:rPr lang="en-GB" b="1" dirty="0"/>
              <a:t>Our Project Partner: Small World Vet Centre</a:t>
            </a:r>
          </a:p>
        </p:txBody>
      </p:sp>
      <p:grpSp>
        <p:nvGrpSpPr>
          <p:cNvPr id="2" name="Group 1">
            <a:extLst>
              <a:ext uri="{FF2B5EF4-FFF2-40B4-BE49-F238E27FC236}">
                <a16:creationId xmlns:a16="http://schemas.microsoft.com/office/drawing/2014/main" id="{6F6E9F58-F2F9-A7F4-4CA7-8BB55153E264}"/>
              </a:ext>
            </a:extLst>
          </p:cNvPr>
          <p:cNvGrpSpPr/>
          <p:nvPr/>
        </p:nvGrpSpPr>
        <p:grpSpPr>
          <a:xfrm>
            <a:off x="285419" y="8787839"/>
            <a:ext cx="5487225" cy="869915"/>
            <a:chOff x="216516" y="8627820"/>
            <a:chExt cx="5487225" cy="466005"/>
          </a:xfrm>
        </p:grpSpPr>
        <p:sp>
          <p:nvSpPr>
            <p:cNvPr id="8" name="TextBox 7">
              <a:extLst>
                <a:ext uri="{FF2B5EF4-FFF2-40B4-BE49-F238E27FC236}">
                  <a16:creationId xmlns:a16="http://schemas.microsoft.com/office/drawing/2014/main" id="{C0E8506B-6E56-D6EF-6E60-E1D76888C0A4}"/>
                </a:ext>
              </a:extLst>
            </p:cNvPr>
            <p:cNvSpPr txBox="1"/>
            <p:nvPr/>
          </p:nvSpPr>
          <p:spPr>
            <a:xfrm>
              <a:off x="1047538" y="8627820"/>
              <a:ext cx="4656203" cy="214335"/>
            </a:xfrm>
            <a:prstGeom prst="rect">
              <a:avLst/>
            </a:prstGeom>
            <a:noFill/>
          </p:spPr>
          <p:txBody>
            <a:bodyPr wrap="square" rtlCol="0">
              <a:spAutoFit/>
            </a:bodyPr>
            <a:lstStyle/>
            <a:p>
              <a:pPr algn="ctr"/>
              <a:r>
                <a:rPr lang="en-GB" sz="2000" b="1" dirty="0"/>
                <a:t>Any questions? Contact us!</a:t>
              </a:r>
            </a:p>
          </p:txBody>
        </p:sp>
        <p:pic>
          <p:nvPicPr>
            <p:cNvPr id="9" name="Picture 8">
              <a:extLst>
                <a:ext uri="{FF2B5EF4-FFF2-40B4-BE49-F238E27FC236}">
                  <a16:creationId xmlns:a16="http://schemas.microsoft.com/office/drawing/2014/main" id="{25AA2878-AB8D-D67A-D32E-74A8E5BB3C55}"/>
                </a:ext>
              </a:extLst>
            </p:cNvPr>
            <p:cNvPicPr>
              <a:picLocks noChangeAspect="1"/>
            </p:cNvPicPr>
            <p:nvPr/>
          </p:nvPicPr>
          <p:blipFill>
            <a:blip r:embed="rId3"/>
            <a:stretch>
              <a:fillRect/>
            </a:stretch>
          </p:blipFill>
          <p:spPr>
            <a:xfrm>
              <a:off x="216516" y="8684951"/>
              <a:ext cx="1405345" cy="366264"/>
            </a:xfrm>
            <a:prstGeom prst="rect">
              <a:avLst/>
            </a:prstGeom>
          </p:spPr>
        </p:pic>
        <p:sp>
          <p:nvSpPr>
            <p:cNvPr id="11" name="TextBox 10">
              <a:extLst>
                <a:ext uri="{FF2B5EF4-FFF2-40B4-BE49-F238E27FC236}">
                  <a16:creationId xmlns:a16="http://schemas.microsoft.com/office/drawing/2014/main" id="{285F8383-382A-3CDF-311D-A10E6BD88C8E}"/>
                </a:ext>
              </a:extLst>
            </p:cNvPr>
            <p:cNvSpPr txBox="1"/>
            <p:nvPr/>
          </p:nvSpPr>
          <p:spPr>
            <a:xfrm>
              <a:off x="2058527" y="8813541"/>
              <a:ext cx="2634227" cy="280284"/>
            </a:xfrm>
            <a:prstGeom prst="rect">
              <a:avLst/>
            </a:prstGeom>
            <a:noFill/>
          </p:spPr>
          <p:txBody>
            <a:bodyPr wrap="square" rtlCol="0">
              <a:spAutoFit/>
            </a:bodyPr>
            <a:lstStyle/>
            <a:p>
              <a:r>
                <a:rPr lang="en-GB" sz="1400" b="1" dirty="0"/>
                <a:t>Email: </a:t>
              </a:r>
              <a:r>
                <a:rPr lang="en-GB" sz="1400" b="1" dirty="0">
                  <a:hlinkClick r:id="rId4"/>
                </a:rPr>
                <a:t>buzzclub.uk@gmail.com</a:t>
              </a:r>
              <a:endParaRPr lang="en-GB" sz="1400" b="1" dirty="0"/>
            </a:p>
            <a:p>
              <a:r>
                <a:rPr lang="en-GB" sz="1400" b="1" dirty="0"/>
                <a:t>Website: www.thebuzzclub.uk</a:t>
              </a:r>
              <a:endParaRPr lang="en-GB" sz="1400" dirty="0"/>
            </a:p>
          </p:txBody>
        </p:sp>
      </p:grpSp>
      <p:pic>
        <p:nvPicPr>
          <p:cNvPr id="4" name="Picture 3">
            <a:extLst>
              <a:ext uri="{FF2B5EF4-FFF2-40B4-BE49-F238E27FC236}">
                <a16:creationId xmlns:a16="http://schemas.microsoft.com/office/drawing/2014/main" id="{6224F9E3-14EC-081F-A753-AF62044DF89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9443" y="2168419"/>
            <a:ext cx="4270198" cy="2974904"/>
          </a:xfrm>
          <a:prstGeom prst="rect">
            <a:avLst/>
          </a:prstGeom>
        </p:spPr>
      </p:pic>
      <p:pic>
        <p:nvPicPr>
          <p:cNvPr id="5" name="Picture 4" descr="A qr code with a dinosaur&#10;&#10;AI-generated content may be incorrect.">
            <a:extLst>
              <a:ext uri="{FF2B5EF4-FFF2-40B4-BE49-F238E27FC236}">
                <a16:creationId xmlns:a16="http://schemas.microsoft.com/office/drawing/2014/main" id="{8B001C93-9E6A-B592-AB96-ED89CEA59F9E}"/>
              </a:ext>
            </a:extLst>
          </p:cNvPr>
          <p:cNvPicPr>
            <a:picLocks noChangeAspect="1"/>
          </p:cNvPicPr>
          <p:nvPr/>
        </p:nvPicPr>
        <p:blipFill>
          <a:blip r:embed="rId6"/>
          <a:stretch>
            <a:fillRect/>
          </a:stretch>
        </p:blipFill>
        <p:spPr>
          <a:xfrm>
            <a:off x="5367687" y="8464433"/>
            <a:ext cx="1271996" cy="1271996"/>
          </a:xfrm>
          <a:prstGeom prst="rect">
            <a:avLst/>
          </a:prstGeom>
        </p:spPr>
      </p:pic>
    </p:spTree>
    <p:extLst>
      <p:ext uri="{BB962C8B-B14F-4D97-AF65-F5344CB8AC3E}">
        <p14:creationId xmlns:p14="http://schemas.microsoft.com/office/powerpoint/2010/main" val="12267694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1023</Words>
  <Application>Microsoft Office PowerPoint</Application>
  <PresentationFormat>A4 Paper (210x297 mm)</PresentationFormat>
  <Paragraphs>51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Birkin</dc:creator>
  <cp:lastModifiedBy>Isobel Sexton</cp:lastModifiedBy>
  <cp:revision>316</cp:revision>
  <dcterms:created xsi:type="dcterms:W3CDTF">2019-03-22T15:50:35Z</dcterms:created>
  <dcterms:modified xsi:type="dcterms:W3CDTF">2026-03-05T15:53:09Z</dcterms:modified>
</cp:coreProperties>
</file>