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9D9A0E-57A9-5967-6218-93C842C6025E}" v="153" dt="2025-05-20T15:16:40.3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3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obel Sexton" userId="2b9c1348-bfd6-4e42-a564-6b570b9f6a13" providerId="ADAL" clId="{CAAFCAE1-A5E2-4B5D-A22A-2FD09C05534C}"/>
    <pc:docChg chg="undo custSel modSld">
      <pc:chgData name="Isobel Sexton" userId="2b9c1348-bfd6-4e42-a564-6b570b9f6a13" providerId="ADAL" clId="{CAAFCAE1-A5E2-4B5D-A22A-2FD09C05534C}" dt="2025-05-20T15:30:49.369" v="59" actId="13822"/>
      <pc:docMkLst>
        <pc:docMk/>
      </pc:docMkLst>
      <pc:sldChg chg="modSp mod">
        <pc:chgData name="Isobel Sexton" userId="2b9c1348-bfd6-4e42-a564-6b570b9f6a13" providerId="ADAL" clId="{CAAFCAE1-A5E2-4B5D-A22A-2FD09C05534C}" dt="2025-05-20T15:30:49.369" v="59" actId="13822"/>
        <pc:sldMkLst>
          <pc:docMk/>
          <pc:sldMk cId="1482570247" sldId="257"/>
        </pc:sldMkLst>
        <pc:spChg chg="mod">
          <ac:chgData name="Isobel Sexton" userId="2b9c1348-bfd6-4e42-a564-6b570b9f6a13" providerId="ADAL" clId="{CAAFCAE1-A5E2-4B5D-A22A-2FD09C05534C}" dt="2025-05-20T15:30:47.816" v="53" actId="13822"/>
          <ac:spMkLst>
            <pc:docMk/>
            <pc:sldMk cId="1482570247" sldId="257"/>
            <ac:spMk id="2" creationId="{C02C2772-85B9-33E9-2F40-51649E6156BF}"/>
          </ac:spMkLst>
        </pc:spChg>
        <pc:spChg chg="mod">
          <ac:chgData name="Isobel Sexton" userId="2b9c1348-bfd6-4e42-a564-6b570b9f6a13" providerId="ADAL" clId="{CAAFCAE1-A5E2-4B5D-A22A-2FD09C05534C}" dt="2025-05-20T15:30:47.478" v="51" actId="13822"/>
          <ac:spMkLst>
            <pc:docMk/>
            <pc:sldMk cId="1482570247" sldId="257"/>
            <ac:spMk id="3" creationId="{38F08B3C-9BAC-C37E-6202-372046E137F7}"/>
          </ac:spMkLst>
        </pc:spChg>
        <pc:spChg chg="mod">
          <ac:chgData name="Isobel Sexton" userId="2b9c1348-bfd6-4e42-a564-6b570b9f6a13" providerId="ADAL" clId="{CAAFCAE1-A5E2-4B5D-A22A-2FD09C05534C}" dt="2025-05-20T15:23:14.169" v="3" actId="404"/>
          <ac:spMkLst>
            <pc:docMk/>
            <pc:sldMk cId="1482570247" sldId="257"/>
            <ac:spMk id="5" creationId="{FA73128C-5A0A-FDEB-DC16-AA7F83C234F4}"/>
          </ac:spMkLst>
        </pc:spChg>
        <pc:spChg chg="mod">
          <ac:chgData name="Isobel Sexton" userId="2b9c1348-bfd6-4e42-a564-6b570b9f6a13" providerId="ADAL" clId="{CAAFCAE1-A5E2-4B5D-A22A-2FD09C05534C}" dt="2025-05-20T15:30:49.369" v="59" actId="13822"/>
          <ac:spMkLst>
            <pc:docMk/>
            <pc:sldMk cId="1482570247" sldId="257"/>
            <ac:spMk id="7" creationId="{00387748-A84D-3481-3D52-D655703A0F1F}"/>
          </ac:spMkLst>
        </pc:spChg>
        <pc:spChg chg="mod">
          <ac:chgData name="Isobel Sexton" userId="2b9c1348-bfd6-4e42-a564-6b570b9f6a13" providerId="ADAL" clId="{CAAFCAE1-A5E2-4B5D-A22A-2FD09C05534C}" dt="2025-05-20T15:26:10.683" v="35" actId="1076"/>
          <ac:spMkLst>
            <pc:docMk/>
            <pc:sldMk cId="1482570247" sldId="257"/>
            <ac:spMk id="8" creationId="{43F53687-EDD4-7DDF-0908-0B9540B52EC6}"/>
          </ac:spMkLst>
        </pc:spChg>
        <pc:spChg chg="mod">
          <ac:chgData name="Isobel Sexton" userId="2b9c1348-bfd6-4e42-a564-6b570b9f6a13" providerId="ADAL" clId="{CAAFCAE1-A5E2-4B5D-A22A-2FD09C05534C}" dt="2025-05-20T15:30:47.659" v="52" actId="13822"/>
          <ac:spMkLst>
            <pc:docMk/>
            <pc:sldMk cId="1482570247" sldId="257"/>
            <ac:spMk id="9" creationId="{0432F392-977F-066F-E07C-1EF3F6BE45C9}"/>
          </ac:spMkLst>
        </pc:spChg>
        <pc:spChg chg="mod">
          <ac:chgData name="Isobel Sexton" userId="2b9c1348-bfd6-4e42-a564-6b570b9f6a13" providerId="ADAL" clId="{CAAFCAE1-A5E2-4B5D-A22A-2FD09C05534C}" dt="2025-05-20T15:24:39.642" v="20" actId="1076"/>
          <ac:spMkLst>
            <pc:docMk/>
            <pc:sldMk cId="1482570247" sldId="257"/>
            <ac:spMk id="10" creationId="{1ECEDDB3-6506-B820-5874-C529ABB3085F}"/>
          </ac:spMkLst>
        </pc:spChg>
        <pc:spChg chg="mod">
          <ac:chgData name="Isobel Sexton" userId="2b9c1348-bfd6-4e42-a564-6b570b9f6a13" providerId="ADAL" clId="{CAAFCAE1-A5E2-4B5D-A22A-2FD09C05534C}" dt="2025-05-20T15:24:57.367" v="23" actId="1076"/>
          <ac:spMkLst>
            <pc:docMk/>
            <pc:sldMk cId="1482570247" sldId="257"/>
            <ac:spMk id="11" creationId="{1298538E-15DB-048E-DDF4-9F2C23CA4B83}"/>
          </ac:spMkLst>
        </pc:spChg>
        <pc:spChg chg="mod">
          <ac:chgData name="Isobel Sexton" userId="2b9c1348-bfd6-4e42-a564-6b570b9f6a13" providerId="ADAL" clId="{CAAFCAE1-A5E2-4B5D-A22A-2FD09C05534C}" dt="2025-05-20T15:30:47.292" v="50" actId="1076"/>
          <ac:spMkLst>
            <pc:docMk/>
            <pc:sldMk cId="1482570247" sldId="257"/>
            <ac:spMk id="12" creationId="{66227554-5340-86E3-60CB-EAD4CCDC78BE}"/>
          </ac:spMkLst>
        </pc:spChg>
        <pc:picChg chg="mod">
          <ac:chgData name="Isobel Sexton" userId="2b9c1348-bfd6-4e42-a564-6b570b9f6a13" providerId="ADAL" clId="{CAAFCAE1-A5E2-4B5D-A22A-2FD09C05534C}" dt="2025-05-20T15:30:47.971" v="54" actId="2085"/>
          <ac:picMkLst>
            <pc:docMk/>
            <pc:sldMk cId="1482570247" sldId="257"/>
            <ac:picMk id="6" creationId="{86C747D7-C20E-0B54-6C84-4D6234B441A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432F392-977F-066F-E07C-1EF3F6BE45C9}"/>
              </a:ext>
            </a:extLst>
          </p:cNvPr>
          <p:cNvSpPr txBox="1"/>
          <p:nvPr/>
        </p:nvSpPr>
        <p:spPr>
          <a:xfrm>
            <a:off x="6686600" y="1906262"/>
            <a:ext cx="2217234" cy="2442329"/>
          </a:xfrm>
          <a:custGeom>
            <a:avLst/>
            <a:gdLst>
              <a:gd name="connsiteX0" fmla="*/ 0 w 2217234"/>
              <a:gd name="connsiteY0" fmla="*/ 369546 h 2442329"/>
              <a:gd name="connsiteX1" fmla="*/ 369546 w 2217234"/>
              <a:gd name="connsiteY1" fmla="*/ 0 h 2442329"/>
              <a:gd name="connsiteX2" fmla="*/ 817916 w 2217234"/>
              <a:gd name="connsiteY2" fmla="*/ 0 h 2442329"/>
              <a:gd name="connsiteX3" fmla="*/ 1266285 w 2217234"/>
              <a:gd name="connsiteY3" fmla="*/ 0 h 2442329"/>
              <a:gd name="connsiteX4" fmla="*/ 1847688 w 2217234"/>
              <a:gd name="connsiteY4" fmla="*/ 0 h 2442329"/>
              <a:gd name="connsiteX5" fmla="*/ 2217234 w 2217234"/>
              <a:gd name="connsiteY5" fmla="*/ 369546 h 2442329"/>
              <a:gd name="connsiteX6" fmla="*/ 2217234 w 2217234"/>
              <a:gd name="connsiteY6" fmla="*/ 937292 h 2442329"/>
              <a:gd name="connsiteX7" fmla="*/ 2217234 w 2217234"/>
              <a:gd name="connsiteY7" fmla="*/ 1488005 h 2442329"/>
              <a:gd name="connsiteX8" fmla="*/ 2217234 w 2217234"/>
              <a:gd name="connsiteY8" fmla="*/ 2072783 h 2442329"/>
              <a:gd name="connsiteX9" fmla="*/ 1847688 w 2217234"/>
              <a:gd name="connsiteY9" fmla="*/ 2442329 h 2442329"/>
              <a:gd name="connsiteX10" fmla="*/ 1384537 w 2217234"/>
              <a:gd name="connsiteY10" fmla="*/ 2442329 h 2442329"/>
              <a:gd name="connsiteX11" fmla="*/ 936167 w 2217234"/>
              <a:gd name="connsiteY11" fmla="*/ 2442329 h 2442329"/>
              <a:gd name="connsiteX12" fmla="*/ 369546 w 2217234"/>
              <a:gd name="connsiteY12" fmla="*/ 2442329 h 2442329"/>
              <a:gd name="connsiteX13" fmla="*/ 0 w 2217234"/>
              <a:gd name="connsiteY13" fmla="*/ 2072783 h 2442329"/>
              <a:gd name="connsiteX14" fmla="*/ 0 w 2217234"/>
              <a:gd name="connsiteY14" fmla="*/ 1470973 h 2442329"/>
              <a:gd name="connsiteX15" fmla="*/ 0 w 2217234"/>
              <a:gd name="connsiteY15" fmla="*/ 869162 h 2442329"/>
              <a:gd name="connsiteX16" fmla="*/ 0 w 2217234"/>
              <a:gd name="connsiteY16" fmla="*/ 369546 h 2442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17234" h="2442329" fill="none" extrusionOk="0">
                <a:moveTo>
                  <a:pt x="0" y="369546"/>
                </a:moveTo>
                <a:cubicBezTo>
                  <a:pt x="-1142" y="177108"/>
                  <a:pt x="186397" y="-21164"/>
                  <a:pt x="369546" y="0"/>
                </a:cubicBezTo>
                <a:cubicBezTo>
                  <a:pt x="593246" y="-33513"/>
                  <a:pt x="701664" y="13354"/>
                  <a:pt x="817916" y="0"/>
                </a:cubicBezTo>
                <a:cubicBezTo>
                  <a:pt x="934168" y="-13354"/>
                  <a:pt x="1157860" y="6694"/>
                  <a:pt x="1266285" y="0"/>
                </a:cubicBezTo>
                <a:cubicBezTo>
                  <a:pt x="1374710" y="-6694"/>
                  <a:pt x="1635313" y="61906"/>
                  <a:pt x="1847688" y="0"/>
                </a:cubicBezTo>
                <a:cubicBezTo>
                  <a:pt x="2036944" y="38387"/>
                  <a:pt x="2227913" y="110531"/>
                  <a:pt x="2217234" y="369546"/>
                </a:cubicBezTo>
                <a:cubicBezTo>
                  <a:pt x="2275187" y="619882"/>
                  <a:pt x="2162567" y="750466"/>
                  <a:pt x="2217234" y="937292"/>
                </a:cubicBezTo>
                <a:cubicBezTo>
                  <a:pt x="2271901" y="1124118"/>
                  <a:pt x="2194604" y="1257666"/>
                  <a:pt x="2217234" y="1488005"/>
                </a:cubicBezTo>
                <a:cubicBezTo>
                  <a:pt x="2239864" y="1718344"/>
                  <a:pt x="2158657" y="1920148"/>
                  <a:pt x="2217234" y="2072783"/>
                </a:cubicBezTo>
                <a:cubicBezTo>
                  <a:pt x="2218956" y="2266005"/>
                  <a:pt x="2097514" y="2477376"/>
                  <a:pt x="1847688" y="2442329"/>
                </a:cubicBezTo>
                <a:cubicBezTo>
                  <a:pt x="1621760" y="2443086"/>
                  <a:pt x="1506177" y="2423133"/>
                  <a:pt x="1384537" y="2442329"/>
                </a:cubicBezTo>
                <a:cubicBezTo>
                  <a:pt x="1262897" y="2461525"/>
                  <a:pt x="1142954" y="2440926"/>
                  <a:pt x="936167" y="2442329"/>
                </a:cubicBezTo>
                <a:cubicBezTo>
                  <a:pt x="729380" y="2443732"/>
                  <a:pt x="648944" y="2392168"/>
                  <a:pt x="369546" y="2442329"/>
                </a:cubicBezTo>
                <a:cubicBezTo>
                  <a:pt x="201623" y="2442374"/>
                  <a:pt x="8908" y="2283025"/>
                  <a:pt x="0" y="2072783"/>
                </a:cubicBezTo>
                <a:cubicBezTo>
                  <a:pt x="-9226" y="1901703"/>
                  <a:pt x="26535" y="1655181"/>
                  <a:pt x="0" y="1470973"/>
                </a:cubicBezTo>
                <a:cubicBezTo>
                  <a:pt x="-26535" y="1286765"/>
                  <a:pt x="15963" y="1152023"/>
                  <a:pt x="0" y="869162"/>
                </a:cubicBezTo>
                <a:cubicBezTo>
                  <a:pt x="-15963" y="586301"/>
                  <a:pt x="50745" y="517893"/>
                  <a:pt x="0" y="369546"/>
                </a:cubicBezTo>
                <a:close/>
              </a:path>
              <a:path w="2217234" h="2442329" stroke="0" extrusionOk="0">
                <a:moveTo>
                  <a:pt x="0" y="369546"/>
                </a:moveTo>
                <a:cubicBezTo>
                  <a:pt x="-39654" y="198239"/>
                  <a:pt x="196683" y="49544"/>
                  <a:pt x="369546" y="0"/>
                </a:cubicBezTo>
                <a:cubicBezTo>
                  <a:pt x="520940" y="-39492"/>
                  <a:pt x="685200" y="13246"/>
                  <a:pt x="832697" y="0"/>
                </a:cubicBezTo>
                <a:cubicBezTo>
                  <a:pt x="980194" y="-13246"/>
                  <a:pt x="1080698" y="7440"/>
                  <a:pt x="1310630" y="0"/>
                </a:cubicBezTo>
                <a:cubicBezTo>
                  <a:pt x="1540562" y="-7440"/>
                  <a:pt x="1671737" y="45436"/>
                  <a:pt x="1847688" y="0"/>
                </a:cubicBezTo>
                <a:cubicBezTo>
                  <a:pt x="2046712" y="-12582"/>
                  <a:pt x="2235475" y="162977"/>
                  <a:pt x="2217234" y="369546"/>
                </a:cubicBezTo>
                <a:cubicBezTo>
                  <a:pt x="2218552" y="571600"/>
                  <a:pt x="2186678" y="823789"/>
                  <a:pt x="2217234" y="971356"/>
                </a:cubicBezTo>
                <a:cubicBezTo>
                  <a:pt x="2247790" y="1118923"/>
                  <a:pt x="2185042" y="1267579"/>
                  <a:pt x="2217234" y="1522070"/>
                </a:cubicBezTo>
                <a:cubicBezTo>
                  <a:pt x="2249426" y="1776561"/>
                  <a:pt x="2166268" y="1798773"/>
                  <a:pt x="2217234" y="2072783"/>
                </a:cubicBezTo>
                <a:cubicBezTo>
                  <a:pt x="2176223" y="2289135"/>
                  <a:pt x="2003289" y="2433672"/>
                  <a:pt x="1847688" y="2442329"/>
                </a:cubicBezTo>
                <a:cubicBezTo>
                  <a:pt x="1698356" y="2484733"/>
                  <a:pt x="1553225" y="2420423"/>
                  <a:pt x="1399318" y="2442329"/>
                </a:cubicBezTo>
                <a:cubicBezTo>
                  <a:pt x="1245411" y="2464235"/>
                  <a:pt x="1080578" y="2411745"/>
                  <a:pt x="877041" y="2442329"/>
                </a:cubicBezTo>
                <a:cubicBezTo>
                  <a:pt x="673504" y="2472913"/>
                  <a:pt x="557635" y="2396695"/>
                  <a:pt x="369546" y="2442329"/>
                </a:cubicBezTo>
                <a:cubicBezTo>
                  <a:pt x="174471" y="2443286"/>
                  <a:pt x="28439" y="2252534"/>
                  <a:pt x="0" y="2072783"/>
                </a:cubicBezTo>
                <a:cubicBezTo>
                  <a:pt x="-60596" y="1807028"/>
                  <a:pt x="705" y="1656027"/>
                  <a:pt x="0" y="1539102"/>
                </a:cubicBezTo>
                <a:cubicBezTo>
                  <a:pt x="-705" y="1422177"/>
                  <a:pt x="15808" y="1181869"/>
                  <a:pt x="0" y="971356"/>
                </a:cubicBezTo>
                <a:cubicBezTo>
                  <a:pt x="-15808" y="760843"/>
                  <a:pt x="37562" y="549754"/>
                  <a:pt x="0" y="369546"/>
                </a:cubicBezTo>
                <a:close/>
              </a:path>
            </a:pathLst>
          </a:custGeom>
          <a:solidFill>
            <a:srgbClr val="91EB71"/>
          </a:solidFill>
          <a:ln w="12700"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3338759114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Other plants these bees might enjoy:</a:t>
            </a:r>
          </a:p>
          <a:p>
            <a:pPr marL="285750" indent="-285750">
              <a:buFont typeface="Arial"/>
              <a:buChar char="•"/>
            </a:pPr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thistles</a:t>
            </a:r>
          </a:p>
          <a:p>
            <a:pPr marL="182880" indent="-285750">
              <a:buFont typeface="Arial"/>
              <a:buChar char="•"/>
            </a:pPr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wood anemone</a:t>
            </a:r>
          </a:p>
          <a:p>
            <a:pPr marL="285750" indent="-285750">
              <a:buFont typeface="Arial"/>
              <a:buChar char="•"/>
            </a:pPr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dandelion</a:t>
            </a:r>
          </a:p>
          <a:p>
            <a:pPr marL="285750" indent="-285750">
              <a:buFont typeface="Arial"/>
              <a:buChar char="•"/>
            </a:pPr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knapweed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daisy-type flowers</a:t>
            </a:r>
          </a:p>
          <a:p>
            <a:pPr algn="ctr"/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Native species to the UK in </a:t>
            </a:r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bold</a:t>
            </a: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.</a:t>
            </a:r>
          </a:p>
        </p:txBody>
      </p:sp>
      <p:pic>
        <p:nvPicPr>
          <p:cNvPr id="13" name="Picture 12" descr="Buzz-Club-Logo-LARGE.jpg">
            <a:extLst>
              <a:ext uri="{FF2B5EF4-FFF2-40B4-BE49-F238E27FC236}">
                <a16:creationId xmlns:a16="http://schemas.microsoft.com/office/drawing/2014/main" id="{E99B489A-E2DC-665A-15CA-9E70EC8B77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6961" y="143601"/>
            <a:ext cx="1184666" cy="1212714"/>
          </a:xfrm>
          <a:prstGeom prst="rect">
            <a:avLst/>
          </a:prstGeom>
        </p:spPr>
      </p:pic>
      <p:sp>
        <p:nvSpPr>
          <p:cNvPr id="3" name="TextBox 7">
            <a:extLst>
              <a:ext uri="{FF2B5EF4-FFF2-40B4-BE49-F238E27FC236}">
                <a16:creationId xmlns:a16="http://schemas.microsoft.com/office/drawing/2014/main" id="{38F08B3C-9BAC-C37E-6202-372046E137F7}"/>
              </a:ext>
            </a:extLst>
          </p:cNvPr>
          <p:cNvSpPr txBox="1"/>
          <p:nvPr/>
        </p:nvSpPr>
        <p:spPr>
          <a:xfrm>
            <a:off x="6742722" y="4584095"/>
            <a:ext cx="2224204" cy="2043113"/>
          </a:xfrm>
          <a:custGeom>
            <a:avLst/>
            <a:gdLst>
              <a:gd name="connsiteX0" fmla="*/ 0 w 2224204"/>
              <a:gd name="connsiteY0" fmla="*/ 340526 h 2043113"/>
              <a:gd name="connsiteX1" fmla="*/ 340526 w 2224204"/>
              <a:gd name="connsiteY1" fmla="*/ 0 h 2043113"/>
              <a:gd name="connsiteX2" fmla="*/ 808615 w 2224204"/>
              <a:gd name="connsiteY2" fmla="*/ 0 h 2043113"/>
              <a:gd name="connsiteX3" fmla="*/ 1307568 w 2224204"/>
              <a:gd name="connsiteY3" fmla="*/ 0 h 2043113"/>
              <a:gd name="connsiteX4" fmla="*/ 1883678 w 2224204"/>
              <a:gd name="connsiteY4" fmla="*/ 0 h 2043113"/>
              <a:gd name="connsiteX5" fmla="*/ 2224204 w 2224204"/>
              <a:gd name="connsiteY5" fmla="*/ 340526 h 2043113"/>
              <a:gd name="connsiteX6" fmla="*/ 2224204 w 2224204"/>
              <a:gd name="connsiteY6" fmla="*/ 767305 h 2043113"/>
              <a:gd name="connsiteX7" fmla="*/ 2224204 w 2224204"/>
              <a:gd name="connsiteY7" fmla="*/ 1234946 h 2043113"/>
              <a:gd name="connsiteX8" fmla="*/ 2224204 w 2224204"/>
              <a:gd name="connsiteY8" fmla="*/ 1702587 h 2043113"/>
              <a:gd name="connsiteX9" fmla="*/ 1883678 w 2224204"/>
              <a:gd name="connsiteY9" fmla="*/ 2043113 h 2043113"/>
              <a:gd name="connsiteX10" fmla="*/ 1400157 w 2224204"/>
              <a:gd name="connsiteY10" fmla="*/ 2043113 h 2043113"/>
              <a:gd name="connsiteX11" fmla="*/ 854910 w 2224204"/>
              <a:gd name="connsiteY11" fmla="*/ 2043113 h 2043113"/>
              <a:gd name="connsiteX12" fmla="*/ 340526 w 2224204"/>
              <a:gd name="connsiteY12" fmla="*/ 2043113 h 2043113"/>
              <a:gd name="connsiteX13" fmla="*/ 0 w 2224204"/>
              <a:gd name="connsiteY13" fmla="*/ 1702587 h 2043113"/>
              <a:gd name="connsiteX14" fmla="*/ 0 w 2224204"/>
              <a:gd name="connsiteY14" fmla="*/ 1234946 h 2043113"/>
              <a:gd name="connsiteX15" fmla="*/ 0 w 2224204"/>
              <a:gd name="connsiteY15" fmla="*/ 808167 h 2043113"/>
              <a:gd name="connsiteX16" fmla="*/ 0 w 2224204"/>
              <a:gd name="connsiteY16" fmla="*/ 340526 h 2043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24204" h="2043113" fill="none" extrusionOk="0">
                <a:moveTo>
                  <a:pt x="0" y="340526"/>
                </a:moveTo>
                <a:cubicBezTo>
                  <a:pt x="3521" y="169863"/>
                  <a:pt x="96291" y="-4627"/>
                  <a:pt x="340526" y="0"/>
                </a:cubicBezTo>
                <a:cubicBezTo>
                  <a:pt x="515232" y="-43757"/>
                  <a:pt x="706149" y="10482"/>
                  <a:pt x="808615" y="0"/>
                </a:cubicBezTo>
                <a:cubicBezTo>
                  <a:pt x="911081" y="-10482"/>
                  <a:pt x="1100798" y="6249"/>
                  <a:pt x="1307568" y="0"/>
                </a:cubicBezTo>
                <a:cubicBezTo>
                  <a:pt x="1514338" y="-6249"/>
                  <a:pt x="1722659" y="34491"/>
                  <a:pt x="1883678" y="0"/>
                </a:cubicBezTo>
                <a:cubicBezTo>
                  <a:pt x="2061680" y="-37412"/>
                  <a:pt x="2201779" y="128746"/>
                  <a:pt x="2224204" y="340526"/>
                </a:cubicBezTo>
                <a:cubicBezTo>
                  <a:pt x="2237688" y="509920"/>
                  <a:pt x="2218012" y="602877"/>
                  <a:pt x="2224204" y="767305"/>
                </a:cubicBezTo>
                <a:cubicBezTo>
                  <a:pt x="2230396" y="931733"/>
                  <a:pt x="2172128" y="1060142"/>
                  <a:pt x="2224204" y="1234946"/>
                </a:cubicBezTo>
                <a:cubicBezTo>
                  <a:pt x="2276280" y="1409750"/>
                  <a:pt x="2173280" y="1486140"/>
                  <a:pt x="2224204" y="1702587"/>
                </a:cubicBezTo>
                <a:cubicBezTo>
                  <a:pt x="2240462" y="1925752"/>
                  <a:pt x="2077264" y="2035281"/>
                  <a:pt x="1883678" y="2043113"/>
                </a:cubicBezTo>
                <a:cubicBezTo>
                  <a:pt x="1783755" y="2057762"/>
                  <a:pt x="1501187" y="2024704"/>
                  <a:pt x="1400157" y="2043113"/>
                </a:cubicBezTo>
                <a:cubicBezTo>
                  <a:pt x="1299127" y="2061522"/>
                  <a:pt x="1092485" y="1991573"/>
                  <a:pt x="854910" y="2043113"/>
                </a:cubicBezTo>
                <a:cubicBezTo>
                  <a:pt x="617335" y="2094653"/>
                  <a:pt x="570895" y="2035078"/>
                  <a:pt x="340526" y="2043113"/>
                </a:cubicBezTo>
                <a:cubicBezTo>
                  <a:pt x="159696" y="2038348"/>
                  <a:pt x="32391" y="1893298"/>
                  <a:pt x="0" y="1702587"/>
                </a:cubicBezTo>
                <a:cubicBezTo>
                  <a:pt x="-1369" y="1588566"/>
                  <a:pt x="55922" y="1453026"/>
                  <a:pt x="0" y="1234946"/>
                </a:cubicBezTo>
                <a:cubicBezTo>
                  <a:pt x="-55922" y="1016866"/>
                  <a:pt x="5294" y="989322"/>
                  <a:pt x="0" y="808167"/>
                </a:cubicBezTo>
                <a:cubicBezTo>
                  <a:pt x="-5294" y="627012"/>
                  <a:pt x="10728" y="498390"/>
                  <a:pt x="0" y="340526"/>
                </a:cubicBezTo>
                <a:close/>
              </a:path>
              <a:path w="2224204" h="2043113" stroke="0" extrusionOk="0">
                <a:moveTo>
                  <a:pt x="0" y="340526"/>
                </a:moveTo>
                <a:cubicBezTo>
                  <a:pt x="-19635" y="109017"/>
                  <a:pt x="150478" y="9914"/>
                  <a:pt x="340526" y="0"/>
                </a:cubicBezTo>
                <a:cubicBezTo>
                  <a:pt x="605160" y="-38632"/>
                  <a:pt x="613254" y="10219"/>
                  <a:pt x="870342" y="0"/>
                </a:cubicBezTo>
                <a:cubicBezTo>
                  <a:pt x="1127430" y="-10219"/>
                  <a:pt x="1203521" y="14438"/>
                  <a:pt x="1384726" y="0"/>
                </a:cubicBezTo>
                <a:cubicBezTo>
                  <a:pt x="1565931" y="-14438"/>
                  <a:pt x="1712416" y="31896"/>
                  <a:pt x="1883678" y="0"/>
                </a:cubicBezTo>
                <a:cubicBezTo>
                  <a:pt x="2090426" y="-44721"/>
                  <a:pt x="2202965" y="148325"/>
                  <a:pt x="2224204" y="340526"/>
                </a:cubicBezTo>
                <a:cubicBezTo>
                  <a:pt x="2263469" y="522792"/>
                  <a:pt x="2194046" y="641236"/>
                  <a:pt x="2224204" y="794546"/>
                </a:cubicBezTo>
                <a:cubicBezTo>
                  <a:pt x="2254362" y="947856"/>
                  <a:pt x="2192477" y="1177823"/>
                  <a:pt x="2224204" y="1275808"/>
                </a:cubicBezTo>
                <a:cubicBezTo>
                  <a:pt x="2255931" y="1373793"/>
                  <a:pt x="2192397" y="1586112"/>
                  <a:pt x="2224204" y="1702587"/>
                </a:cubicBezTo>
                <a:cubicBezTo>
                  <a:pt x="2251520" y="1902450"/>
                  <a:pt x="2072595" y="1992733"/>
                  <a:pt x="1883678" y="2043113"/>
                </a:cubicBezTo>
                <a:cubicBezTo>
                  <a:pt x="1666991" y="2074232"/>
                  <a:pt x="1516033" y="1986614"/>
                  <a:pt x="1384726" y="2043113"/>
                </a:cubicBezTo>
                <a:cubicBezTo>
                  <a:pt x="1253419" y="2099612"/>
                  <a:pt x="1110347" y="2030079"/>
                  <a:pt x="854910" y="2043113"/>
                </a:cubicBezTo>
                <a:cubicBezTo>
                  <a:pt x="599473" y="2056147"/>
                  <a:pt x="512019" y="2027793"/>
                  <a:pt x="340526" y="2043113"/>
                </a:cubicBezTo>
                <a:cubicBezTo>
                  <a:pt x="161203" y="2052241"/>
                  <a:pt x="49670" y="1904986"/>
                  <a:pt x="0" y="1702587"/>
                </a:cubicBezTo>
                <a:cubicBezTo>
                  <a:pt x="-24653" y="1496384"/>
                  <a:pt x="3356" y="1413267"/>
                  <a:pt x="0" y="1262187"/>
                </a:cubicBezTo>
                <a:cubicBezTo>
                  <a:pt x="-3356" y="1111107"/>
                  <a:pt x="8016" y="992308"/>
                  <a:pt x="0" y="849029"/>
                </a:cubicBezTo>
                <a:cubicBezTo>
                  <a:pt x="-8016" y="705750"/>
                  <a:pt x="18977" y="503168"/>
                  <a:pt x="0" y="340526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497289615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solidFill>
                  <a:srgbClr val="000000"/>
                </a:solidFill>
                <a:latin typeface="Montserrat" panose="00000500000000000000" pitchFamily="2" charset="0"/>
                <a:ea typeface="Calibri Light"/>
                <a:cs typeface="Calibri Light"/>
              </a:rPr>
              <a:t>Did You Know?</a:t>
            </a:r>
          </a:p>
          <a:p>
            <a:pPr algn="ctr"/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Bird's-foot trefoil is also the larval food plant for the Common Blue, Green Hairstreak and Dingy Skipper butterflies.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2C2772-85B9-33E9-2F40-51649E6156BF}"/>
              </a:ext>
            </a:extLst>
          </p:cNvPr>
          <p:cNvSpPr txBox="1"/>
          <p:nvPr/>
        </p:nvSpPr>
        <p:spPr>
          <a:xfrm>
            <a:off x="380531" y="3238766"/>
            <a:ext cx="3186074" cy="2043113"/>
          </a:xfrm>
          <a:custGeom>
            <a:avLst/>
            <a:gdLst>
              <a:gd name="connsiteX0" fmla="*/ 0 w 3186074"/>
              <a:gd name="connsiteY0" fmla="*/ 340526 h 2043113"/>
              <a:gd name="connsiteX1" fmla="*/ 340526 w 3186074"/>
              <a:gd name="connsiteY1" fmla="*/ 0 h 2043113"/>
              <a:gd name="connsiteX2" fmla="*/ 816480 w 3186074"/>
              <a:gd name="connsiteY2" fmla="*/ 0 h 2043113"/>
              <a:gd name="connsiteX3" fmla="*/ 1317485 w 3186074"/>
              <a:gd name="connsiteY3" fmla="*/ 0 h 2043113"/>
              <a:gd name="connsiteX4" fmla="*/ 1768389 w 3186074"/>
              <a:gd name="connsiteY4" fmla="*/ 0 h 2043113"/>
              <a:gd name="connsiteX5" fmla="*/ 2319493 w 3186074"/>
              <a:gd name="connsiteY5" fmla="*/ 0 h 2043113"/>
              <a:gd name="connsiteX6" fmla="*/ 2845548 w 3186074"/>
              <a:gd name="connsiteY6" fmla="*/ 0 h 2043113"/>
              <a:gd name="connsiteX7" fmla="*/ 3186074 w 3186074"/>
              <a:gd name="connsiteY7" fmla="*/ 340526 h 2043113"/>
              <a:gd name="connsiteX8" fmla="*/ 3186074 w 3186074"/>
              <a:gd name="connsiteY8" fmla="*/ 821788 h 2043113"/>
              <a:gd name="connsiteX9" fmla="*/ 3186074 w 3186074"/>
              <a:gd name="connsiteY9" fmla="*/ 1234946 h 2043113"/>
              <a:gd name="connsiteX10" fmla="*/ 3186074 w 3186074"/>
              <a:gd name="connsiteY10" fmla="*/ 1702587 h 2043113"/>
              <a:gd name="connsiteX11" fmla="*/ 2845548 w 3186074"/>
              <a:gd name="connsiteY11" fmla="*/ 2043113 h 2043113"/>
              <a:gd name="connsiteX12" fmla="*/ 2294443 w 3186074"/>
              <a:gd name="connsiteY12" fmla="*/ 2043113 h 2043113"/>
              <a:gd name="connsiteX13" fmla="*/ 1843539 w 3186074"/>
              <a:gd name="connsiteY13" fmla="*/ 2043113 h 2043113"/>
              <a:gd name="connsiteX14" fmla="*/ 1392635 w 3186074"/>
              <a:gd name="connsiteY14" fmla="*/ 2043113 h 2043113"/>
              <a:gd name="connsiteX15" fmla="*/ 916681 w 3186074"/>
              <a:gd name="connsiteY15" fmla="*/ 2043113 h 2043113"/>
              <a:gd name="connsiteX16" fmla="*/ 340526 w 3186074"/>
              <a:gd name="connsiteY16" fmla="*/ 2043113 h 2043113"/>
              <a:gd name="connsiteX17" fmla="*/ 0 w 3186074"/>
              <a:gd name="connsiteY17" fmla="*/ 1702587 h 2043113"/>
              <a:gd name="connsiteX18" fmla="*/ 0 w 3186074"/>
              <a:gd name="connsiteY18" fmla="*/ 1248567 h 2043113"/>
              <a:gd name="connsiteX19" fmla="*/ 0 w 3186074"/>
              <a:gd name="connsiteY19" fmla="*/ 767305 h 2043113"/>
              <a:gd name="connsiteX20" fmla="*/ 0 w 3186074"/>
              <a:gd name="connsiteY20" fmla="*/ 340526 h 2043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186074" h="2043113" fill="none" extrusionOk="0">
                <a:moveTo>
                  <a:pt x="0" y="340526"/>
                </a:moveTo>
                <a:cubicBezTo>
                  <a:pt x="-22588" y="188843"/>
                  <a:pt x="144671" y="-23923"/>
                  <a:pt x="340526" y="0"/>
                </a:cubicBezTo>
                <a:cubicBezTo>
                  <a:pt x="515013" y="-53110"/>
                  <a:pt x="596097" y="33020"/>
                  <a:pt x="816480" y="0"/>
                </a:cubicBezTo>
                <a:cubicBezTo>
                  <a:pt x="1036863" y="-33020"/>
                  <a:pt x="1154495" y="3155"/>
                  <a:pt x="1317485" y="0"/>
                </a:cubicBezTo>
                <a:cubicBezTo>
                  <a:pt x="1480475" y="-3155"/>
                  <a:pt x="1612559" y="25495"/>
                  <a:pt x="1768389" y="0"/>
                </a:cubicBezTo>
                <a:cubicBezTo>
                  <a:pt x="1924219" y="-25495"/>
                  <a:pt x="2076484" y="6078"/>
                  <a:pt x="2319493" y="0"/>
                </a:cubicBezTo>
                <a:cubicBezTo>
                  <a:pt x="2562502" y="-6078"/>
                  <a:pt x="2595507" y="21255"/>
                  <a:pt x="2845548" y="0"/>
                </a:cubicBezTo>
                <a:cubicBezTo>
                  <a:pt x="3044625" y="7376"/>
                  <a:pt x="3175418" y="165075"/>
                  <a:pt x="3186074" y="340526"/>
                </a:cubicBezTo>
                <a:cubicBezTo>
                  <a:pt x="3193185" y="518956"/>
                  <a:pt x="3168108" y="663540"/>
                  <a:pt x="3186074" y="821788"/>
                </a:cubicBezTo>
                <a:cubicBezTo>
                  <a:pt x="3204040" y="980036"/>
                  <a:pt x="3174974" y="1118101"/>
                  <a:pt x="3186074" y="1234946"/>
                </a:cubicBezTo>
                <a:cubicBezTo>
                  <a:pt x="3197174" y="1351791"/>
                  <a:pt x="3150468" y="1607747"/>
                  <a:pt x="3186074" y="1702587"/>
                </a:cubicBezTo>
                <a:cubicBezTo>
                  <a:pt x="3150710" y="1888935"/>
                  <a:pt x="3042425" y="2034787"/>
                  <a:pt x="2845548" y="2043113"/>
                </a:cubicBezTo>
                <a:cubicBezTo>
                  <a:pt x="2589684" y="2057650"/>
                  <a:pt x="2560570" y="1989206"/>
                  <a:pt x="2294443" y="2043113"/>
                </a:cubicBezTo>
                <a:cubicBezTo>
                  <a:pt x="2028316" y="2097020"/>
                  <a:pt x="2046244" y="2041860"/>
                  <a:pt x="1843539" y="2043113"/>
                </a:cubicBezTo>
                <a:cubicBezTo>
                  <a:pt x="1640834" y="2044366"/>
                  <a:pt x="1595564" y="2002410"/>
                  <a:pt x="1392635" y="2043113"/>
                </a:cubicBezTo>
                <a:cubicBezTo>
                  <a:pt x="1189706" y="2083816"/>
                  <a:pt x="1042636" y="1988583"/>
                  <a:pt x="916681" y="2043113"/>
                </a:cubicBezTo>
                <a:cubicBezTo>
                  <a:pt x="790726" y="2097643"/>
                  <a:pt x="483803" y="1986015"/>
                  <a:pt x="340526" y="2043113"/>
                </a:cubicBezTo>
                <a:cubicBezTo>
                  <a:pt x="169050" y="2033921"/>
                  <a:pt x="4074" y="1895372"/>
                  <a:pt x="0" y="1702587"/>
                </a:cubicBezTo>
                <a:cubicBezTo>
                  <a:pt x="-11615" y="1607189"/>
                  <a:pt x="33940" y="1346226"/>
                  <a:pt x="0" y="1248567"/>
                </a:cubicBezTo>
                <a:cubicBezTo>
                  <a:pt x="-33940" y="1150908"/>
                  <a:pt x="28417" y="925606"/>
                  <a:pt x="0" y="767305"/>
                </a:cubicBezTo>
                <a:cubicBezTo>
                  <a:pt x="-28417" y="609004"/>
                  <a:pt x="29787" y="470130"/>
                  <a:pt x="0" y="340526"/>
                </a:cubicBezTo>
                <a:close/>
              </a:path>
              <a:path w="3186074" h="2043113" stroke="0" extrusionOk="0">
                <a:moveTo>
                  <a:pt x="0" y="340526"/>
                </a:moveTo>
                <a:cubicBezTo>
                  <a:pt x="3244" y="164289"/>
                  <a:pt x="192367" y="6399"/>
                  <a:pt x="340526" y="0"/>
                </a:cubicBezTo>
                <a:cubicBezTo>
                  <a:pt x="538803" y="-8109"/>
                  <a:pt x="691767" y="46191"/>
                  <a:pt x="841530" y="0"/>
                </a:cubicBezTo>
                <a:cubicBezTo>
                  <a:pt x="991293" y="-46191"/>
                  <a:pt x="1105087" y="13000"/>
                  <a:pt x="1267384" y="0"/>
                </a:cubicBezTo>
                <a:cubicBezTo>
                  <a:pt x="1429681" y="-13000"/>
                  <a:pt x="1559346" y="22098"/>
                  <a:pt x="1768389" y="0"/>
                </a:cubicBezTo>
                <a:cubicBezTo>
                  <a:pt x="1977432" y="-22098"/>
                  <a:pt x="2027194" y="44662"/>
                  <a:pt x="2244343" y="0"/>
                </a:cubicBezTo>
                <a:cubicBezTo>
                  <a:pt x="2461492" y="-44662"/>
                  <a:pt x="2545376" y="9890"/>
                  <a:pt x="2845548" y="0"/>
                </a:cubicBezTo>
                <a:cubicBezTo>
                  <a:pt x="3036851" y="-6409"/>
                  <a:pt x="3176311" y="137104"/>
                  <a:pt x="3186074" y="340526"/>
                </a:cubicBezTo>
                <a:cubicBezTo>
                  <a:pt x="3207431" y="466509"/>
                  <a:pt x="3148817" y="676752"/>
                  <a:pt x="3186074" y="808167"/>
                </a:cubicBezTo>
                <a:cubicBezTo>
                  <a:pt x="3223331" y="939582"/>
                  <a:pt x="3180212" y="1088417"/>
                  <a:pt x="3186074" y="1221325"/>
                </a:cubicBezTo>
                <a:cubicBezTo>
                  <a:pt x="3191936" y="1354233"/>
                  <a:pt x="3173593" y="1512401"/>
                  <a:pt x="3186074" y="1702587"/>
                </a:cubicBezTo>
                <a:cubicBezTo>
                  <a:pt x="3194926" y="1905725"/>
                  <a:pt x="3032852" y="2050978"/>
                  <a:pt x="2845548" y="2043113"/>
                </a:cubicBezTo>
                <a:cubicBezTo>
                  <a:pt x="2703060" y="2105850"/>
                  <a:pt x="2513617" y="2001743"/>
                  <a:pt x="2319493" y="2043113"/>
                </a:cubicBezTo>
                <a:cubicBezTo>
                  <a:pt x="2125370" y="2084483"/>
                  <a:pt x="1965465" y="2000375"/>
                  <a:pt x="1818489" y="2043113"/>
                </a:cubicBezTo>
                <a:cubicBezTo>
                  <a:pt x="1671513" y="2085851"/>
                  <a:pt x="1519638" y="1996943"/>
                  <a:pt x="1317485" y="2043113"/>
                </a:cubicBezTo>
                <a:cubicBezTo>
                  <a:pt x="1115332" y="2089283"/>
                  <a:pt x="990662" y="2016858"/>
                  <a:pt x="891631" y="2043113"/>
                </a:cubicBezTo>
                <a:cubicBezTo>
                  <a:pt x="792600" y="2069368"/>
                  <a:pt x="534830" y="1980330"/>
                  <a:pt x="340526" y="2043113"/>
                </a:cubicBezTo>
                <a:cubicBezTo>
                  <a:pt x="145017" y="2098002"/>
                  <a:pt x="435" y="1894711"/>
                  <a:pt x="0" y="1702587"/>
                </a:cubicBezTo>
                <a:cubicBezTo>
                  <a:pt x="-28098" y="1614295"/>
                  <a:pt x="40458" y="1365091"/>
                  <a:pt x="0" y="1275808"/>
                </a:cubicBezTo>
                <a:cubicBezTo>
                  <a:pt x="-40458" y="1186525"/>
                  <a:pt x="36275" y="1040529"/>
                  <a:pt x="0" y="821788"/>
                </a:cubicBezTo>
                <a:cubicBezTo>
                  <a:pt x="-36275" y="603047"/>
                  <a:pt x="7939" y="553901"/>
                  <a:pt x="0" y="340526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500182797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latin typeface="Montserrat" panose="00000500000000000000" pitchFamily="2" charset="0"/>
                <a:ea typeface="Calibri Light"/>
                <a:cs typeface="Calibri Light"/>
              </a:rPr>
              <a:t>Plant info</a:t>
            </a:r>
            <a:endParaRPr lang="en-US" sz="1600" dirty="0">
              <a:latin typeface="Montserrat" panose="00000500000000000000" pitchFamily="2" charset="0"/>
              <a:ea typeface="Calibri Light"/>
              <a:cs typeface="Calibri Light"/>
            </a:endParaRPr>
          </a:p>
          <a:p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When to plant: </a:t>
            </a: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Spring or Autumn (depends if sowing from seed or plugs)</a:t>
            </a:r>
            <a:endParaRPr lang="en-US" dirty="0">
              <a:latin typeface="Montserrat" panose="00000500000000000000" pitchFamily="2" charset="0"/>
              <a:ea typeface="Calibri Light"/>
              <a:cs typeface="Calibri Light"/>
            </a:endParaRPr>
          </a:p>
          <a:p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Sun: </a:t>
            </a: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Full sun</a:t>
            </a:r>
            <a:endParaRPr lang="en-US" dirty="0">
              <a:latin typeface="Montserrat" panose="00000500000000000000" pitchFamily="2" charset="0"/>
            </a:endParaRPr>
          </a:p>
          <a:p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Soil:</a:t>
            </a: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 Well Drained</a:t>
            </a:r>
          </a:p>
          <a:p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Hardiness</a:t>
            </a: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: Fully hardy</a:t>
            </a:r>
          </a:p>
          <a:p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Other: </a:t>
            </a: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Perennial, Herbaceous</a:t>
            </a:r>
          </a:p>
        </p:txBody>
      </p:sp>
      <p:pic>
        <p:nvPicPr>
          <p:cNvPr id="6" name="Picture 5" descr="A bee on a flower&#10;&#10;AI-generated content may be incorrect.">
            <a:extLst>
              <a:ext uri="{FF2B5EF4-FFF2-40B4-BE49-F238E27FC236}">
                <a16:creationId xmlns:a16="http://schemas.microsoft.com/office/drawing/2014/main" id="{86C747D7-C20E-0B54-6C84-4D6234B441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8625" y="1754278"/>
            <a:ext cx="2764245" cy="277862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>
                <a:lumMod val="5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3F53687-EDD4-7DDF-0908-0B9540B52EC6}"/>
              </a:ext>
            </a:extLst>
          </p:cNvPr>
          <p:cNvSpPr txBox="1"/>
          <p:nvPr/>
        </p:nvSpPr>
        <p:spPr>
          <a:xfrm>
            <a:off x="281222" y="1415534"/>
            <a:ext cx="3440905" cy="20237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What’s your </a:t>
            </a:r>
            <a:r>
              <a:rPr lang="en-US" sz="1400" dirty="0" err="1">
                <a:latin typeface="Montserrat" panose="00000500000000000000" pitchFamily="2" charset="0"/>
                <a:ea typeface="Calibri Light"/>
                <a:cs typeface="Calibri Light"/>
              </a:rPr>
              <a:t>favourite</a:t>
            </a: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 snack?  A piece of fruit or a cheeky bit of chocolate?  For most mason bees, it’s birds-foot trefoil.  There are 11 different types of mason bee in the UK. They are a medium sized bee, with differing </a:t>
            </a:r>
            <a:r>
              <a:rPr lang="en-US" sz="1400" dirty="0" err="1">
                <a:latin typeface="Montserrat" panose="00000500000000000000" pitchFamily="2" charset="0"/>
                <a:ea typeface="Calibri Light"/>
                <a:cs typeface="Calibri Light"/>
              </a:rPr>
              <a:t>colourings</a:t>
            </a: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  – many with orange markings. </a:t>
            </a:r>
          </a:p>
          <a:p>
            <a:pPr>
              <a:lnSpc>
                <a:spcPts val="1657"/>
              </a:lnSpc>
            </a:pPr>
            <a:endParaRPr lang="en-US" sz="1200" dirty="0">
              <a:latin typeface="Montserrat" panose="00000500000000000000" pitchFamily="2" charset="0"/>
              <a:ea typeface="Calibri Light"/>
              <a:cs typeface="Calibri Ligh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CEDDB3-6506-B820-5874-C529ABB3085F}"/>
              </a:ext>
            </a:extLst>
          </p:cNvPr>
          <p:cNvSpPr txBox="1"/>
          <p:nvPr/>
        </p:nvSpPr>
        <p:spPr>
          <a:xfrm>
            <a:off x="253116" y="5351346"/>
            <a:ext cx="6395048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Mason bees do not fly far for food, unlike honeybees who travel on average 1km a day to forage, so if you do decide to plant some birds-foot trefoil place it near your bee hotel where they can find it.   ​</a:t>
            </a:r>
            <a:endParaRPr lang="en-US" sz="1600" dirty="0">
              <a:latin typeface="Montserrat" panose="00000500000000000000" pitchFamily="2" charset="0"/>
              <a:ea typeface="Calibri Light"/>
              <a:cs typeface="Calibri Light"/>
            </a:endParaRPr>
          </a:p>
          <a:p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Bird’s-foot trefoil is a robust plant and can grow in difficult soil conditions (it is perfect for grassy and coastal habitats). Pollinating insects find it a great source of nectar. </a:t>
            </a:r>
            <a:endParaRPr lang="en-US" sz="1600" dirty="0">
              <a:latin typeface="Montserrat" panose="00000500000000000000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227554-5340-86E3-60CB-EAD4CCDC78BE}"/>
              </a:ext>
            </a:extLst>
          </p:cNvPr>
          <p:cNvSpPr txBox="1"/>
          <p:nvPr/>
        </p:nvSpPr>
        <p:spPr>
          <a:xfrm>
            <a:off x="3910816" y="4402411"/>
            <a:ext cx="2426898" cy="830997"/>
          </a:xfrm>
          <a:custGeom>
            <a:avLst/>
            <a:gdLst>
              <a:gd name="connsiteX0" fmla="*/ 0 w 2426898"/>
              <a:gd name="connsiteY0" fmla="*/ 0 h 830997"/>
              <a:gd name="connsiteX1" fmla="*/ 509649 w 2426898"/>
              <a:gd name="connsiteY1" fmla="*/ 0 h 830997"/>
              <a:gd name="connsiteX2" fmla="*/ 1043566 w 2426898"/>
              <a:gd name="connsiteY2" fmla="*/ 0 h 830997"/>
              <a:gd name="connsiteX3" fmla="*/ 1480408 w 2426898"/>
              <a:gd name="connsiteY3" fmla="*/ 0 h 830997"/>
              <a:gd name="connsiteX4" fmla="*/ 1990056 w 2426898"/>
              <a:gd name="connsiteY4" fmla="*/ 0 h 830997"/>
              <a:gd name="connsiteX5" fmla="*/ 2426898 w 2426898"/>
              <a:gd name="connsiteY5" fmla="*/ 0 h 830997"/>
              <a:gd name="connsiteX6" fmla="*/ 2426898 w 2426898"/>
              <a:gd name="connsiteY6" fmla="*/ 407189 h 830997"/>
              <a:gd name="connsiteX7" fmla="*/ 2426898 w 2426898"/>
              <a:gd name="connsiteY7" fmla="*/ 830997 h 830997"/>
              <a:gd name="connsiteX8" fmla="*/ 1990056 w 2426898"/>
              <a:gd name="connsiteY8" fmla="*/ 830997 h 830997"/>
              <a:gd name="connsiteX9" fmla="*/ 1528946 w 2426898"/>
              <a:gd name="connsiteY9" fmla="*/ 830997 h 830997"/>
              <a:gd name="connsiteX10" fmla="*/ 1019297 w 2426898"/>
              <a:gd name="connsiteY10" fmla="*/ 830997 h 830997"/>
              <a:gd name="connsiteX11" fmla="*/ 582456 w 2426898"/>
              <a:gd name="connsiteY11" fmla="*/ 830997 h 830997"/>
              <a:gd name="connsiteX12" fmla="*/ 0 w 2426898"/>
              <a:gd name="connsiteY12" fmla="*/ 830997 h 830997"/>
              <a:gd name="connsiteX13" fmla="*/ 0 w 2426898"/>
              <a:gd name="connsiteY13" fmla="*/ 407189 h 830997"/>
              <a:gd name="connsiteX14" fmla="*/ 0 w 2426898"/>
              <a:gd name="connsiteY14" fmla="*/ 0 h 830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26898" h="830997" fill="none" extrusionOk="0">
                <a:moveTo>
                  <a:pt x="0" y="0"/>
                </a:moveTo>
                <a:cubicBezTo>
                  <a:pt x="111649" y="-22456"/>
                  <a:pt x="375055" y="28877"/>
                  <a:pt x="509649" y="0"/>
                </a:cubicBezTo>
                <a:cubicBezTo>
                  <a:pt x="644243" y="-28877"/>
                  <a:pt x="918318" y="63461"/>
                  <a:pt x="1043566" y="0"/>
                </a:cubicBezTo>
                <a:cubicBezTo>
                  <a:pt x="1168814" y="-63461"/>
                  <a:pt x="1269739" y="33750"/>
                  <a:pt x="1480408" y="0"/>
                </a:cubicBezTo>
                <a:cubicBezTo>
                  <a:pt x="1691077" y="-33750"/>
                  <a:pt x="1858569" y="12484"/>
                  <a:pt x="1990056" y="0"/>
                </a:cubicBezTo>
                <a:cubicBezTo>
                  <a:pt x="2121543" y="-12484"/>
                  <a:pt x="2333519" y="29373"/>
                  <a:pt x="2426898" y="0"/>
                </a:cubicBezTo>
                <a:cubicBezTo>
                  <a:pt x="2444527" y="166657"/>
                  <a:pt x="2410475" y="312925"/>
                  <a:pt x="2426898" y="407189"/>
                </a:cubicBezTo>
                <a:cubicBezTo>
                  <a:pt x="2443321" y="501453"/>
                  <a:pt x="2423760" y="723197"/>
                  <a:pt x="2426898" y="830997"/>
                </a:cubicBezTo>
                <a:cubicBezTo>
                  <a:pt x="2241468" y="870036"/>
                  <a:pt x="2184729" y="781212"/>
                  <a:pt x="1990056" y="830997"/>
                </a:cubicBezTo>
                <a:cubicBezTo>
                  <a:pt x="1795383" y="880782"/>
                  <a:pt x="1674636" y="789709"/>
                  <a:pt x="1528946" y="830997"/>
                </a:cubicBezTo>
                <a:cubicBezTo>
                  <a:pt x="1383256" y="872285"/>
                  <a:pt x="1208200" y="785258"/>
                  <a:pt x="1019297" y="830997"/>
                </a:cubicBezTo>
                <a:cubicBezTo>
                  <a:pt x="830394" y="876736"/>
                  <a:pt x="671754" y="795066"/>
                  <a:pt x="582456" y="830997"/>
                </a:cubicBezTo>
                <a:cubicBezTo>
                  <a:pt x="493158" y="866928"/>
                  <a:pt x="216383" y="805969"/>
                  <a:pt x="0" y="830997"/>
                </a:cubicBezTo>
                <a:cubicBezTo>
                  <a:pt x="-50751" y="653048"/>
                  <a:pt x="21568" y="572514"/>
                  <a:pt x="0" y="407189"/>
                </a:cubicBezTo>
                <a:cubicBezTo>
                  <a:pt x="-21568" y="241864"/>
                  <a:pt x="12911" y="165090"/>
                  <a:pt x="0" y="0"/>
                </a:cubicBezTo>
                <a:close/>
              </a:path>
              <a:path w="2426898" h="830997" stroke="0" extrusionOk="0">
                <a:moveTo>
                  <a:pt x="0" y="0"/>
                </a:moveTo>
                <a:cubicBezTo>
                  <a:pt x="157037" y="-19893"/>
                  <a:pt x="296167" y="47159"/>
                  <a:pt x="509649" y="0"/>
                </a:cubicBezTo>
                <a:cubicBezTo>
                  <a:pt x="723131" y="-47159"/>
                  <a:pt x="785784" y="39200"/>
                  <a:pt x="970759" y="0"/>
                </a:cubicBezTo>
                <a:cubicBezTo>
                  <a:pt x="1155734" y="-39200"/>
                  <a:pt x="1238979" y="21331"/>
                  <a:pt x="1383332" y="0"/>
                </a:cubicBezTo>
                <a:cubicBezTo>
                  <a:pt x="1527685" y="-21331"/>
                  <a:pt x="1698528" y="6884"/>
                  <a:pt x="1795905" y="0"/>
                </a:cubicBezTo>
                <a:cubicBezTo>
                  <a:pt x="1893282" y="-6884"/>
                  <a:pt x="2285201" y="2133"/>
                  <a:pt x="2426898" y="0"/>
                </a:cubicBezTo>
                <a:cubicBezTo>
                  <a:pt x="2431777" y="203406"/>
                  <a:pt x="2382978" y="327542"/>
                  <a:pt x="2426898" y="423808"/>
                </a:cubicBezTo>
                <a:cubicBezTo>
                  <a:pt x="2470818" y="520074"/>
                  <a:pt x="2425046" y="665143"/>
                  <a:pt x="2426898" y="830997"/>
                </a:cubicBezTo>
                <a:cubicBezTo>
                  <a:pt x="2248052" y="843695"/>
                  <a:pt x="2191537" y="808971"/>
                  <a:pt x="2014325" y="830997"/>
                </a:cubicBezTo>
                <a:cubicBezTo>
                  <a:pt x="1837113" y="853023"/>
                  <a:pt x="1695962" y="820308"/>
                  <a:pt x="1601753" y="830997"/>
                </a:cubicBezTo>
                <a:cubicBezTo>
                  <a:pt x="1507544" y="841686"/>
                  <a:pt x="1324883" y="795940"/>
                  <a:pt x="1189180" y="830997"/>
                </a:cubicBezTo>
                <a:cubicBezTo>
                  <a:pt x="1053477" y="866054"/>
                  <a:pt x="916633" y="781141"/>
                  <a:pt x="655262" y="830997"/>
                </a:cubicBezTo>
                <a:cubicBezTo>
                  <a:pt x="393891" y="880853"/>
                  <a:pt x="274761" y="765925"/>
                  <a:pt x="0" y="830997"/>
                </a:cubicBezTo>
                <a:cubicBezTo>
                  <a:pt x="-18488" y="734923"/>
                  <a:pt x="22872" y="614469"/>
                  <a:pt x="0" y="440428"/>
                </a:cubicBezTo>
                <a:cubicBezTo>
                  <a:pt x="-22872" y="266387"/>
                  <a:pt x="49481" y="206378"/>
                  <a:pt x="0" y="0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99893379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latin typeface="Montserrat" panose="00000500000000000000" pitchFamily="2" charset="0"/>
                <a:ea typeface="Calibri Light"/>
                <a:cs typeface="Calibri Light"/>
              </a:rPr>
              <a:t>Mason bee feeding on bird’s-foot trefoil flower.  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387748-A84D-3481-3D52-D655703A0F1F}"/>
              </a:ext>
            </a:extLst>
          </p:cNvPr>
          <p:cNvSpPr txBox="1"/>
          <p:nvPr/>
        </p:nvSpPr>
        <p:spPr>
          <a:xfrm rot="20993589">
            <a:off x="309348" y="885397"/>
            <a:ext cx="1380907" cy="442674"/>
          </a:xfrm>
          <a:custGeom>
            <a:avLst/>
            <a:gdLst>
              <a:gd name="connsiteX0" fmla="*/ 0 w 1380907"/>
              <a:gd name="connsiteY0" fmla="*/ 73780 h 442674"/>
              <a:gd name="connsiteX1" fmla="*/ 73780 w 1380907"/>
              <a:gd name="connsiteY1" fmla="*/ 0 h 442674"/>
              <a:gd name="connsiteX2" fmla="*/ 447895 w 1380907"/>
              <a:gd name="connsiteY2" fmla="*/ 0 h 442674"/>
              <a:gd name="connsiteX3" fmla="*/ 846677 w 1380907"/>
              <a:gd name="connsiteY3" fmla="*/ 0 h 442674"/>
              <a:gd name="connsiteX4" fmla="*/ 1307127 w 1380907"/>
              <a:gd name="connsiteY4" fmla="*/ 0 h 442674"/>
              <a:gd name="connsiteX5" fmla="*/ 1380907 w 1380907"/>
              <a:gd name="connsiteY5" fmla="*/ 73780 h 442674"/>
              <a:gd name="connsiteX6" fmla="*/ 1380907 w 1380907"/>
              <a:gd name="connsiteY6" fmla="*/ 368894 h 442674"/>
              <a:gd name="connsiteX7" fmla="*/ 1307127 w 1380907"/>
              <a:gd name="connsiteY7" fmla="*/ 442674 h 442674"/>
              <a:gd name="connsiteX8" fmla="*/ 896011 w 1380907"/>
              <a:gd name="connsiteY8" fmla="*/ 442674 h 442674"/>
              <a:gd name="connsiteX9" fmla="*/ 484896 w 1380907"/>
              <a:gd name="connsiteY9" fmla="*/ 442674 h 442674"/>
              <a:gd name="connsiteX10" fmla="*/ 73780 w 1380907"/>
              <a:gd name="connsiteY10" fmla="*/ 442674 h 442674"/>
              <a:gd name="connsiteX11" fmla="*/ 0 w 1380907"/>
              <a:gd name="connsiteY11" fmla="*/ 368894 h 442674"/>
              <a:gd name="connsiteX12" fmla="*/ 0 w 1380907"/>
              <a:gd name="connsiteY12" fmla="*/ 73780 h 442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907" h="442674" fill="none" extrusionOk="0">
                <a:moveTo>
                  <a:pt x="0" y="73780"/>
                </a:moveTo>
                <a:cubicBezTo>
                  <a:pt x="-3155" y="25515"/>
                  <a:pt x="34930" y="4070"/>
                  <a:pt x="73780" y="0"/>
                </a:cubicBezTo>
                <a:cubicBezTo>
                  <a:pt x="151223" y="-17412"/>
                  <a:pt x="286104" y="3399"/>
                  <a:pt x="447895" y="0"/>
                </a:cubicBezTo>
                <a:cubicBezTo>
                  <a:pt x="609687" y="-3399"/>
                  <a:pt x="656042" y="36549"/>
                  <a:pt x="846677" y="0"/>
                </a:cubicBezTo>
                <a:cubicBezTo>
                  <a:pt x="1037312" y="-36549"/>
                  <a:pt x="1180557" y="54387"/>
                  <a:pt x="1307127" y="0"/>
                </a:cubicBezTo>
                <a:cubicBezTo>
                  <a:pt x="1349992" y="4387"/>
                  <a:pt x="1383501" y="34935"/>
                  <a:pt x="1380907" y="73780"/>
                </a:cubicBezTo>
                <a:cubicBezTo>
                  <a:pt x="1391140" y="144753"/>
                  <a:pt x="1354731" y="301625"/>
                  <a:pt x="1380907" y="368894"/>
                </a:cubicBezTo>
                <a:cubicBezTo>
                  <a:pt x="1388928" y="414558"/>
                  <a:pt x="1348097" y="447749"/>
                  <a:pt x="1307127" y="442674"/>
                </a:cubicBezTo>
                <a:cubicBezTo>
                  <a:pt x="1195507" y="487795"/>
                  <a:pt x="982513" y="420868"/>
                  <a:pt x="896011" y="442674"/>
                </a:cubicBezTo>
                <a:cubicBezTo>
                  <a:pt x="809509" y="464480"/>
                  <a:pt x="620660" y="398960"/>
                  <a:pt x="484896" y="442674"/>
                </a:cubicBezTo>
                <a:cubicBezTo>
                  <a:pt x="349133" y="486388"/>
                  <a:pt x="256115" y="419021"/>
                  <a:pt x="73780" y="442674"/>
                </a:cubicBezTo>
                <a:cubicBezTo>
                  <a:pt x="39726" y="448934"/>
                  <a:pt x="178" y="398982"/>
                  <a:pt x="0" y="368894"/>
                </a:cubicBezTo>
                <a:cubicBezTo>
                  <a:pt x="-23846" y="290241"/>
                  <a:pt x="1652" y="220452"/>
                  <a:pt x="0" y="73780"/>
                </a:cubicBezTo>
                <a:close/>
              </a:path>
              <a:path w="1380907" h="442674" stroke="0" extrusionOk="0">
                <a:moveTo>
                  <a:pt x="0" y="73780"/>
                </a:moveTo>
                <a:cubicBezTo>
                  <a:pt x="-1729" y="36654"/>
                  <a:pt x="30178" y="3402"/>
                  <a:pt x="73780" y="0"/>
                </a:cubicBezTo>
                <a:cubicBezTo>
                  <a:pt x="186288" y="-42818"/>
                  <a:pt x="301828" y="25123"/>
                  <a:pt x="509563" y="0"/>
                </a:cubicBezTo>
                <a:cubicBezTo>
                  <a:pt x="717298" y="-25123"/>
                  <a:pt x="731314" y="39575"/>
                  <a:pt x="933012" y="0"/>
                </a:cubicBezTo>
                <a:cubicBezTo>
                  <a:pt x="1134710" y="-39575"/>
                  <a:pt x="1216835" y="37037"/>
                  <a:pt x="1307127" y="0"/>
                </a:cubicBezTo>
                <a:cubicBezTo>
                  <a:pt x="1344146" y="-6361"/>
                  <a:pt x="1380096" y="24427"/>
                  <a:pt x="1380907" y="73780"/>
                </a:cubicBezTo>
                <a:cubicBezTo>
                  <a:pt x="1398553" y="193627"/>
                  <a:pt x="1364575" y="257921"/>
                  <a:pt x="1380907" y="368894"/>
                </a:cubicBezTo>
                <a:cubicBezTo>
                  <a:pt x="1381174" y="407878"/>
                  <a:pt x="1351434" y="444842"/>
                  <a:pt x="1307127" y="442674"/>
                </a:cubicBezTo>
                <a:cubicBezTo>
                  <a:pt x="1194436" y="454869"/>
                  <a:pt x="1016431" y="412137"/>
                  <a:pt x="920678" y="442674"/>
                </a:cubicBezTo>
                <a:cubicBezTo>
                  <a:pt x="824925" y="473211"/>
                  <a:pt x="708402" y="423613"/>
                  <a:pt x="497229" y="442674"/>
                </a:cubicBezTo>
                <a:cubicBezTo>
                  <a:pt x="286056" y="461735"/>
                  <a:pt x="285428" y="420422"/>
                  <a:pt x="73780" y="442674"/>
                </a:cubicBezTo>
                <a:cubicBezTo>
                  <a:pt x="27749" y="433904"/>
                  <a:pt x="4983" y="403343"/>
                  <a:pt x="0" y="368894"/>
                </a:cubicBezTo>
                <a:cubicBezTo>
                  <a:pt x="-17082" y="260329"/>
                  <a:pt x="33703" y="162346"/>
                  <a:pt x="0" y="73780"/>
                </a:cubicBezTo>
                <a:close/>
              </a:path>
            </a:pathLst>
          </a:custGeom>
          <a:solidFill>
            <a:schemeClr val="accent6"/>
          </a:solidFill>
          <a:ln w="6350"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3630375046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Montserrat" panose="00000500000000000000" pitchFamily="2" charset="0"/>
                <a:ea typeface="Calibri Light"/>
                <a:cs typeface="Calibri Light"/>
              </a:rPr>
              <a:t>Native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98538E-15DB-048E-DDF4-9F2C23CA4B83}"/>
              </a:ext>
            </a:extLst>
          </p:cNvPr>
          <p:cNvSpPr txBox="1"/>
          <p:nvPr/>
        </p:nvSpPr>
        <p:spPr>
          <a:xfrm rot="180000">
            <a:off x="4582079" y="1038048"/>
            <a:ext cx="3022456" cy="553998"/>
          </a:xfrm>
          <a:custGeom>
            <a:avLst/>
            <a:gdLst>
              <a:gd name="connsiteX0" fmla="*/ 0 w 3022456"/>
              <a:gd name="connsiteY0" fmla="*/ 0 h 553998"/>
              <a:gd name="connsiteX1" fmla="*/ 564192 w 3022456"/>
              <a:gd name="connsiteY1" fmla="*/ 0 h 553998"/>
              <a:gd name="connsiteX2" fmla="*/ 1007485 w 3022456"/>
              <a:gd name="connsiteY2" fmla="*/ 0 h 553998"/>
              <a:gd name="connsiteX3" fmla="*/ 1541453 w 3022456"/>
              <a:gd name="connsiteY3" fmla="*/ 0 h 553998"/>
              <a:gd name="connsiteX4" fmla="*/ 1954522 w 3022456"/>
              <a:gd name="connsiteY4" fmla="*/ 0 h 553998"/>
              <a:gd name="connsiteX5" fmla="*/ 2367591 w 3022456"/>
              <a:gd name="connsiteY5" fmla="*/ 0 h 553998"/>
              <a:gd name="connsiteX6" fmla="*/ 3022456 w 3022456"/>
              <a:gd name="connsiteY6" fmla="*/ 0 h 553998"/>
              <a:gd name="connsiteX7" fmla="*/ 3022456 w 3022456"/>
              <a:gd name="connsiteY7" fmla="*/ 553998 h 553998"/>
              <a:gd name="connsiteX8" fmla="*/ 2488489 w 3022456"/>
              <a:gd name="connsiteY8" fmla="*/ 553998 h 553998"/>
              <a:gd name="connsiteX9" fmla="*/ 1924297 w 3022456"/>
              <a:gd name="connsiteY9" fmla="*/ 553998 h 553998"/>
              <a:gd name="connsiteX10" fmla="*/ 1511228 w 3022456"/>
              <a:gd name="connsiteY10" fmla="*/ 553998 h 553998"/>
              <a:gd name="connsiteX11" fmla="*/ 947036 w 3022456"/>
              <a:gd name="connsiteY11" fmla="*/ 553998 h 553998"/>
              <a:gd name="connsiteX12" fmla="*/ 503743 w 3022456"/>
              <a:gd name="connsiteY12" fmla="*/ 553998 h 553998"/>
              <a:gd name="connsiteX13" fmla="*/ 0 w 3022456"/>
              <a:gd name="connsiteY13" fmla="*/ 553998 h 553998"/>
              <a:gd name="connsiteX14" fmla="*/ 0 w 3022456"/>
              <a:gd name="connsiteY14" fmla="*/ 0 h 553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22456" h="553998" fill="none" extrusionOk="0">
                <a:moveTo>
                  <a:pt x="0" y="0"/>
                </a:moveTo>
                <a:cubicBezTo>
                  <a:pt x="212083" y="-54839"/>
                  <a:pt x="392016" y="12773"/>
                  <a:pt x="564192" y="0"/>
                </a:cubicBezTo>
                <a:cubicBezTo>
                  <a:pt x="736368" y="-12773"/>
                  <a:pt x="893321" y="52085"/>
                  <a:pt x="1007485" y="0"/>
                </a:cubicBezTo>
                <a:cubicBezTo>
                  <a:pt x="1121649" y="-52085"/>
                  <a:pt x="1372933" y="33945"/>
                  <a:pt x="1541453" y="0"/>
                </a:cubicBezTo>
                <a:cubicBezTo>
                  <a:pt x="1709973" y="-33945"/>
                  <a:pt x="1784500" y="28488"/>
                  <a:pt x="1954522" y="0"/>
                </a:cubicBezTo>
                <a:cubicBezTo>
                  <a:pt x="2124544" y="-28488"/>
                  <a:pt x="2162212" y="23115"/>
                  <a:pt x="2367591" y="0"/>
                </a:cubicBezTo>
                <a:cubicBezTo>
                  <a:pt x="2572970" y="-23115"/>
                  <a:pt x="2799851" y="77436"/>
                  <a:pt x="3022456" y="0"/>
                </a:cubicBezTo>
                <a:cubicBezTo>
                  <a:pt x="3071501" y="210354"/>
                  <a:pt x="2999206" y="380089"/>
                  <a:pt x="3022456" y="553998"/>
                </a:cubicBezTo>
                <a:cubicBezTo>
                  <a:pt x="2798205" y="558307"/>
                  <a:pt x="2714131" y="538156"/>
                  <a:pt x="2488489" y="553998"/>
                </a:cubicBezTo>
                <a:cubicBezTo>
                  <a:pt x="2262847" y="569840"/>
                  <a:pt x="2178044" y="549457"/>
                  <a:pt x="1924297" y="553998"/>
                </a:cubicBezTo>
                <a:cubicBezTo>
                  <a:pt x="1670550" y="558539"/>
                  <a:pt x="1626396" y="509769"/>
                  <a:pt x="1511228" y="553998"/>
                </a:cubicBezTo>
                <a:cubicBezTo>
                  <a:pt x="1396060" y="598227"/>
                  <a:pt x="1113362" y="488445"/>
                  <a:pt x="947036" y="553998"/>
                </a:cubicBezTo>
                <a:cubicBezTo>
                  <a:pt x="780710" y="619551"/>
                  <a:pt x="614329" y="505914"/>
                  <a:pt x="503743" y="553998"/>
                </a:cubicBezTo>
                <a:cubicBezTo>
                  <a:pt x="393157" y="602082"/>
                  <a:pt x="108714" y="550520"/>
                  <a:pt x="0" y="553998"/>
                </a:cubicBezTo>
                <a:cubicBezTo>
                  <a:pt x="-39775" y="381885"/>
                  <a:pt x="65169" y="132992"/>
                  <a:pt x="0" y="0"/>
                </a:cubicBezTo>
                <a:close/>
              </a:path>
              <a:path w="3022456" h="553998" stroke="0" extrusionOk="0">
                <a:moveTo>
                  <a:pt x="0" y="0"/>
                </a:moveTo>
                <a:cubicBezTo>
                  <a:pt x="216259" y="-8427"/>
                  <a:pt x="389811" y="20411"/>
                  <a:pt x="503743" y="0"/>
                </a:cubicBezTo>
                <a:cubicBezTo>
                  <a:pt x="617675" y="-20411"/>
                  <a:pt x="824317" y="15621"/>
                  <a:pt x="1037710" y="0"/>
                </a:cubicBezTo>
                <a:cubicBezTo>
                  <a:pt x="1251103" y="-15621"/>
                  <a:pt x="1328375" y="44624"/>
                  <a:pt x="1571677" y="0"/>
                </a:cubicBezTo>
                <a:cubicBezTo>
                  <a:pt x="1814979" y="-44624"/>
                  <a:pt x="1893067" y="17358"/>
                  <a:pt x="1984746" y="0"/>
                </a:cubicBezTo>
                <a:cubicBezTo>
                  <a:pt x="2076425" y="-17358"/>
                  <a:pt x="2362280" y="18116"/>
                  <a:pt x="2518713" y="0"/>
                </a:cubicBezTo>
                <a:cubicBezTo>
                  <a:pt x="2675146" y="-18116"/>
                  <a:pt x="2830134" y="6625"/>
                  <a:pt x="3022456" y="0"/>
                </a:cubicBezTo>
                <a:cubicBezTo>
                  <a:pt x="3059508" y="212517"/>
                  <a:pt x="2986064" y="320694"/>
                  <a:pt x="3022456" y="553998"/>
                </a:cubicBezTo>
                <a:cubicBezTo>
                  <a:pt x="2897742" y="571843"/>
                  <a:pt x="2707315" y="528172"/>
                  <a:pt x="2609387" y="553998"/>
                </a:cubicBezTo>
                <a:cubicBezTo>
                  <a:pt x="2511459" y="579824"/>
                  <a:pt x="2307974" y="513519"/>
                  <a:pt x="2045195" y="553998"/>
                </a:cubicBezTo>
                <a:cubicBezTo>
                  <a:pt x="1782416" y="594477"/>
                  <a:pt x="1637646" y="524523"/>
                  <a:pt x="1511228" y="553998"/>
                </a:cubicBezTo>
                <a:cubicBezTo>
                  <a:pt x="1384810" y="583473"/>
                  <a:pt x="1250354" y="529431"/>
                  <a:pt x="1037710" y="553998"/>
                </a:cubicBezTo>
                <a:cubicBezTo>
                  <a:pt x="825066" y="578565"/>
                  <a:pt x="788247" y="522732"/>
                  <a:pt x="564192" y="553998"/>
                </a:cubicBezTo>
                <a:cubicBezTo>
                  <a:pt x="340137" y="585264"/>
                  <a:pt x="146709" y="533163"/>
                  <a:pt x="0" y="553998"/>
                </a:cubicBezTo>
                <a:cubicBezTo>
                  <a:pt x="-64999" y="359259"/>
                  <a:pt x="585" y="165963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12322046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000" b="1" dirty="0">
                <a:latin typeface="Montserrat" panose="00000500000000000000" pitchFamily="2" charset="0"/>
                <a:ea typeface="STXinwei"/>
                <a:cs typeface="Courier New"/>
              </a:rPr>
              <a:t>&amp; mason bees</a:t>
            </a:r>
            <a:endParaRPr lang="en-US" dirty="0">
              <a:latin typeface="Montserrat" panose="000005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73128C-5A0A-FDEB-DC16-AA7F83C234F4}"/>
              </a:ext>
            </a:extLst>
          </p:cNvPr>
          <p:cNvSpPr txBox="1"/>
          <p:nvPr/>
        </p:nvSpPr>
        <p:spPr>
          <a:xfrm>
            <a:off x="294537" y="121659"/>
            <a:ext cx="7142544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6000" b="1" dirty="0">
                <a:latin typeface="Montserrat" panose="00000500000000000000" pitchFamily="2" charset="0"/>
                <a:ea typeface="Calibri"/>
                <a:cs typeface="Calibri"/>
              </a:rPr>
              <a:t>Bird’s-foot Trefoil</a:t>
            </a:r>
            <a:endParaRPr lang="en-US" sz="6000" b="1" dirty="0">
              <a:latin typeface="Montserrat" panose="00000500000000000000" pitchFamily="2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2570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225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Montserrat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Isobel Sexton</cp:lastModifiedBy>
  <cp:revision>363</cp:revision>
  <dcterms:created xsi:type="dcterms:W3CDTF">2013-07-15T20:26:40Z</dcterms:created>
  <dcterms:modified xsi:type="dcterms:W3CDTF">2025-05-20T15:30:49Z</dcterms:modified>
</cp:coreProperties>
</file>