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CC00B6-E887-5E03-7C70-8DE8A7D9C20D}" v="11" dt="2025-09-16T12:45:44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0387748-A84D-3481-3D52-D655703A0F1F}"/>
              </a:ext>
            </a:extLst>
          </p:cNvPr>
          <p:cNvSpPr txBox="1"/>
          <p:nvPr/>
        </p:nvSpPr>
        <p:spPr>
          <a:xfrm rot="21300000">
            <a:off x="169139" y="232445"/>
            <a:ext cx="1380907" cy="442674"/>
          </a:xfrm>
          <a:custGeom>
            <a:avLst/>
            <a:gdLst>
              <a:gd name="connsiteX0" fmla="*/ 0 w 1380907"/>
              <a:gd name="connsiteY0" fmla="*/ 73780 h 442674"/>
              <a:gd name="connsiteX1" fmla="*/ 73780 w 1380907"/>
              <a:gd name="connsiteY1" fmla="*/ 0 h 442674"/>
              <a:gd name="connsiteX2" fmla="*/ 447895 w 1380907"/>
              <a:gd name="connsiteY2" fmla="*/ 0 h 442674"/>
              <a:gd name="connsiteX3" fmla="*/ 846677 w 1380907"/>
              <a:gd name="connsiteY3" fmla="*/ 0 h 442674"/>
              <a:gd name="connsiteX4" fmla="*/ 1307127 w 1380907"/>
              <a:gd name="connsiteY4" fmla="*/ 0 h 442674"/>
              <a:gd name="connsiteX5" fmla="*/ 1380907 w 1380907"/>
              <a:gd name="connsiteY5" fmla="*/ 73780 h 442674"/>
              <a:gd name="connsiteX6" fmla="*/ 1380907 w 1380907"/>
              <a:gd name="connsiteY6" fmla="*/ 368894 h 442674"/>
              <a:gd name="connsiteX7" fmla="*/ 1307127 w 1380907"/>
              <a:gd name="connsiteY7" fmla="*/ 442674 h 442674"/>
              <a:gd name="connsiteX8" fmla="*/ 896011 w 1380907"/>
              <a:gd name="connsiteY8" fmla="*/ 442674 h 442674"/>
              <a:gd name="connsiteX9" fmla="*/ 484896 w 1380907"/>
              <a:gd name="connsiteY9" fmla="*/ 442674 h 442674"/>
              <a:gd name="connsiteX10" fmla="*/ 73780 w 1380907"/>
              <a:gd name="connsiteY10" fmla="*/ 442674 h 442674"/>
              <a:gd name="connsiteX11" fmla="*/ 0 w 1380907"/>
              <a:gd name="connsiteY11" fmla="*/ 368894 h 442674"/>
              <a:gd name="connsiteX12" fmla="*/ 0 w 1380907"/>
              <a:gd name="connsiteY12" fmla="*/ 73780 h 442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907" h="442674" fill="none" extrusionOk="0">
                <a:moveTo>
                  <a:pt x="0" y="73780"/>
                </a:moveTo>
                <a:cubicBezTo>
                  <a:pt x="-3155" y="25515"/>
                  <a:pt x="34930" y="4070"/>
                  <a:pt x="73780" y="0"/>
                </a:cubicBezTo>
                <a:cubicBezTo>
                  <a:pt x="151223" y="-17412"/>
                  <a:pt x="286104" y="3399"/>
                  <a:pt x="447895" y="0"/>
                </a:cubicBezTo>
                <a:cubicBezTo>
                  <a:pt x="609687" y="-3399"/>
                  <a:pt x="656042" y="36549"/>
                  <a:pt x="846677" y="0"/>
                </a:cubicBezTo>
                <a:cubicBezTo>
                  <a:pt x="1037312" y="-36549"/>
                  <a:pt x="1180557" y="54387"/>
                  <a:pt x="1307127" y="0"/>
                </a:cubicBezTo>
                <a:cubicBezTo>
                  <a:pt x="1349992" y="4387"/>
                  <a:pt x="1383501" y="34935"/>
                  <a:pt x="1380907" y="73780"/>
                </a:cubicBezTo>
                <a:cubicBezTo>
                  <a:pt x="1391140" y="144753"/>
                  <a:pt x="1354731" y="301625"/>
                  <a:pt x="1380907" y="368894"/>
                </a:cubicBezTo>
                <a:cubicBezTo>
                  <a:pt x="1388928" y="414558"/>
                  <a:pt x="1348097" y="447749"/>
                  <a:pt x="1307127" y="442674"/>
                </a:cubicBezTo>
                <a:cubicBezTo>
                  <a:pt x="1195507" y="487795"/>
                  <a:pt x="982513" y="420868"/>
                  <a:pt x="896011" y="442674"/>
                </a:cubicBezTo>
                <a:cubicBezTo>
                  <a:pt x="809509" y="464480"/>
                  <a:pt x="620660" y="398960"/>
                  <a:pt x="484896" y="442674"/>
                </a:cubicBezTo>
                <a:cubicBezTo>
                  <a:pt x="349133" y="486388"/>
                  <a:pt x="256115" y="419021"/>
                  <a:pt x="73780" y="442674"/>
                </a:cubicBezTo>
                <a:cubicBezTo>
                  <a:pt x="39726" y="448934"/>
                  <a:pt x="178" y="398982"/>
                  <a:pt x="0" y="368894"/>
                </a:cubicBezTo>
                <a:cubicBezTo>
                  <a:pt x="-23846" y="290241"/>
                  <a:pt x="1652" y="220452"/>
                  <a:pt x="0" y="73780"/>
                </a:cubicBezTo>
                <a:close/>
              </a:path>
              <a:path w="1380907" h="442674" stroke="0" extrusionOk="0">
                <a:moveTo>
                  <a:pt x="0" y="73780"/>
                </a:moveTo>
                <a:cubicBezTo>
                  <a:pt x="-1729" y="36654"/>
                  <a:pt x="30178" y="3402"/>
                  <a:pt x="73780" y="0"/>
                </a:cubicBezTo>
                <a:cubicBezTo>
                  <a:pt x="186288" y="-42818"/>
                  <a:pt x="301828" y="25123"/>
                  <a:pt x="509563" y="0"/>
                </a:cubicBezTo>
                <a:cubicBezTo>
                  <a:pt x="717298" y="-25123"/>
                  <a:pt x="731314" y="39575"/>
                  <a:pt x="933012" y="0"/>
                </a:cubicBezTo>
                <a:cubicBezTo>
                  <a:pt x="1134710" y="-39575"/>
                  <a:pt x="1216835" y="37037"/>
                  <a:pt x="1307127" y="0"/>
                </a:cubicBezTo>
                <a:cubicBezTo>
                  <a:pt x="1344146" y="-6361"/>
                  <a:pt x="1380096" y="24427"/>
                  <a:pt x="1380907" y="73780"/>
                </a:cubicBezTo>
                <a:cubicBezTo>
                  <a:pt x="1398553" y="193627"/>
                  <a:pt x="1364575" y="257921"/>
                  <a:pt x="1380907" y="368894"/>
                </a:cubicBezTo>
                <a:cubicBezTo>
                  <a:pt x="1381174" y="407878"/>
                  <a:pt x="1351434" y="444842"/>
                  <a:pt x="1307127" y="442674"/>
                </a:cubicBezTo>
                <a:cubicBezTo>
                  <a:pt x="1194436" y="454869"/>
                  <a:pt x="1016431" y="412137"/>
                  <a:pt x="920678" y="442674"/>
                </a:cubicBezTo>
                <a:cubicBezTo>
                  <a:pt x="824925" y="473211"/>
                  <a:pt x="708402" y="423613"/>
                  <a:pt x="497229" y="442674"/>
                </a:cubicBezTo>
                <a:cubicBezTo>
                  <a:pt x="286056" y="461735"/>
                  <a:pt x="285428" y="420422"/>
                  <a:pt x="73780" y="442674"/>
                </a:cubicBezTo>
                <a:cubicBezTo>
                  <a:pt x="27749" y="433904"/>
                  <a:pt x="4983" y="403343"/>
                  <a:pt x="0" y="368894"/>
                </a:cubicBezTo>
                <a:cubicBezTo>
                  <a:pt x="-17082" y="260329"/>
                  <a:pt x="33703" y="162346"/>
                  <a:pt x="0" y="73780"/>
                </a:cubicBezTo>
                <a:close/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63037504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Non-native</a:t>
            </a:r>
          </a:p>
        </p:txBody>
      </p:sp>
      <p:pic>
        <p:nvPicPr>
          <p:cNvPr id="20" name="Picture 19" descr="A bee on a flower&#10;&#10;AI-generated content may be incorrect.">
            <a:extLst>
              <a:ext uri="{FF2B5EF4-FFF2-40B4-BE49-F238E27FC236}">
                <a16:creationId xmlns:a16="http://schemas.microsoft.com/office/drawing/2014/main" id="{4FF6D307-AB83-1C67-829A-FB643C1A3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340415" y="201283"/>
            <a:ext cx="2530415" cy="625415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 descr="A bee on a flower&#10;&#10;AI-generated content may be incorrect.">
            <a:extLst>
              <a:ext uri="{FF2B5EF4-FFF2-40B4-BE49-F238E27FC236}">
                <a16:creationId xmlns:a16="http://schemas.microsoft.com/office/drawing/2014/main" id="{D0FC3602-8797-7D7B-EFB9-9A16FE26F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623870" y="3982528"/>
            <a:ext cx="2242867" cy="221411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 descr="Buzz-Club-Logo-LARGE.jpg">
            <a:extLst>
              <a:ext uri="{FF2B5EF4-FFF2-40B4-BE49-F238E27FC236}">
                <a16:creationId xmlns:a16="http://schemas.microsoft.com/office/drawing/2014/main" id="{E99B489A-E2DC-665A-15CA-9E70EC8B7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1527" y="57337"/>
            <a:ext cx="1184666" cy="12127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73128C-5A0A-FDEB-DC16-AA7F83C234F4}"/>
              </a:ext>
            </a:extLst>
          </p:cNvPr>
          <p:cNvSpPr txBox="1"/>
          <p:nvPr/>
        </p:nvSpPr>
        <p:spPr>
          <a:xfrm>
            <a:off x="1128423" y="64148"/>
            <a:ext cx="3447564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0" b="1" dirty="0">
                <a:latin typeface="Calibri Light"/>
                <a:ea typeface="Calibri"/>
                <a:cs typeface="Calibri"/>
              </a:rPr>
              <a:t>Alliums</a:t>
            </a:r>
            <a:endParaRPr lang="en-US" sz="8000" b="1" dirty="0">
              <a:latin typeface="Calibri Light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98538E-15DB-048E-DDF4-9F2C23CA4B83}"/>
              </a:ext>
            </a:extLst>
          </p:cNvPr>
          <p:cNvSpPr txBox="1"/>
          <p:nvPr/>
        </p:nvSpPr>
        <p:spPr>
          <a:xfrm rot="180000">
            <a:off x="975160" y="1149059"/>
            <a:ext cx="4575211" cy="492443"/>
          </a:xfrm>
          <a:custGeom>
            <a:avLst/>
            <a:gdLst>
              <a:gd name="connsiteX0" fmla="*/ 0 w 4575211"/>
              <a:gd name="connsiteY0" fmla="*/ 0 h 492443"/>
              <a:gd name="connsiteX1" fmla="*/ 480397 w 4575211"/>
              <a:gd name="connsiteY1" fmla="*/ 0 h 492443"/>
              <a:gd name="connsiteX2" fmla="*/ 960794 w 4575211"/>
              <a:gd name="connsiteY2" fmla="*/ 0 h 492443"/>
              <a:gd name="connsiteX3" fmla="*/ 1578448 w 4575211"/>
              <a:gd name="connsiteY3" fmla="*/ 0 h 492443"/>
              <a:gd name="connsiteX4" fmla="*/ 2104597 w 4575211"/>
              <a:gd name="connsiteY4" fmla="*/ 0 h 492443"/>
              <a:gd name="connsiteX5" fmla="*/ 2584994 w 4575211"/>
              <a:gd name="connsiteY5" fmla="*/ 0 h 492443"/>
              <a:gd name="connsiteX6" fmla="*/ 3202648 w 4575211"/>
              <a:gd name="connsiteY6" fmla="*/ 0 h 492443"/>
              <a:gd name="connsiteX7" fmla="*/ 3637293 w 4575211"/>
              <a:gd name="connsiteY7" fmla="*/ 0 h 492443"/>
              <a:gd name="connsiteX8" fmla="*/ 4575211 w 4575211"/>
              <a:gd name="connsiteY8" fmla="*/ 0 h 492443"/>
              <a:gd name="connsiteX9" fmla="*/ 4575211 w 4575211"/>
              <a:gd name="connsiteY9" fmla="*/ 492443 h 492443"/>
              <a:gd name="connsiteX10" fmla="*/ 4049062 w 4575211"/>
              <a:gd name="connsiteY10" fmla="*/ 492443 h 492443"/>
              <a:gd name="connsiteX11" fmla="*/ 3522912 w 4575211"/>
              <a:gd name="connsiteY11" fmla="*/ 492443 h 492443"/>
              <a:gd name="connsiteX12" fmla="*/ 3088267 w 4575211"/>
              <a:gd name="connsiteY12" fmla="*/ 492443 h 492443"/>
              <a:gd name="connsiteX13" fmla="*/ 2516366 w 4575211"/>
              <a:gd name="connsiteY13" fmla="*/ 492443 h 492443"/>
              <a:gd name="connsiteX14" fmla="*/ 1944465 w 4575211"/>
              <a:gd name="connsiteY14" fmla="*/ 492443 h 492443"/>
              <a:gd name="connsiteX15" fmla="*/ 1326811 w 4575211"/>
              <a:gd name="connsiteY15" fmla="*/ 492443 h 492443"/>
              <a:gd name="connsiteX16" fmla="*/ 846414 w 4575211"/>
              <a:gd name="connsiteY16" fmla="*/ 492443 h 492443"/>
              <a:gd name="connsiteX17" fmla="*/ 0 w 4575211"/>
              <a:gd name="connsiteY17" fmla="*/ 492443 h 492443"/>
              <a:gd name="connsiteX18" fmla="*/ 0 w 4575211"/>
              <a:gd name="connsiteY18" fmla="*/ 0 h 49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75211" h="492443" fill="none" extrusionOk="0">
                <a:moveTo>
                  <a:pt x="0" y="0"/>
                </a:moveTo>
                <a:cubicBezTo>
                  <a:pt x="175877" y="-42959"/>
                  <a:pt x="367129" y="17274"/>
                  <a:pt x="480397" y="0"/>
                </a:cubicBezTo>
                <a:cubicBezTo>
                  <a:pt x="593665" y="-17274"/>
                  <a:pt x="840377" y="50584"/>
                  <a:pt x="960794" y="0"/>
                </a:cubicBezTo>
                <a:cubicBezTo>
                  <a:pt x="1081211" y="-50584"/>
                  <a:pt x="1435539" y="65704"/>
                  <a:pt x="1578448" y="0"/>
                </a:cubicBezTo>
                <a:cubicBezTo>
                  <a:pt x="1721357" y="-65704"/>
                  <a:pt x="1988469" y="1045"/>
                  <a:pt x="2104597" y="0"/>
                </a:cubicBezTo>
                <a:cubicBezTo>
                  <a:pt x="2220725" y="-1045"/>
                  <a:pt x="2381346" y="34343"/>
                  <a:pt x="2584994" y="0"/>
                </a:cubicBezTo>
                <a:cubicBezTo>
                  <a:pt x="2788642" y="-34343"/>
                  <a:pt x="2974586" y="28641"/>
                  <a:pt x="3202648" y="0"/>
                </a:cubicBezTo>
                <a:cubicBezTo>
                  <a:pt x="3430710" y="-28641"/>
                  <a:pt x="3460892" y="8227"/>
                  <a:pt x="3637293" y="0"/>
                </a:cubicBezTo>
                <a:cubicBezTo>
                  <a:pt x="3813695" y="-8227"/>
                  <a:pt x="4336491" y="55311"/>
                  <a:pt x="4575211" y="0"/>
                </a:cubicBezTo>
                <a:cubicBezTo>
                  <a:pt x="4618908" y="187824"/>
                  <a:pt x="4564806" y="357412"/>
                  <a:pt x="4575211" y="492443"/>
                </a:cubicBezTo>
                <a:cubicBezTo>
                  <a:pt x="4374464" y="532956"/>
                  <a:pt x="4255533" y="447163"/>
                  <a:pt x="4049062" y="492443"/>
                </a:cubicBezTo>
                <a:cubicBezTo>
                  <a:pt x="3842591" y="537723"/>
                  <a:pt x="3729363" y="437559"/>
                  <a:pt x="3522912" y="492443"/>
                </a:cubicBezTo>
                <a:cubicBezTo>
                  <a:pt x="3316461" y="547327"/>
                  <a:pt x="3235929" y="446659"/>
                  <a:pt x="3088267" y="492443"/>
                </a:cubicBezTo>
                <a:cubicBezTo>
                  <a:pt x="2940605" y="538227"/>
                  <a:pt x="2774711" y="487999"/>
                  <a:pt x="2516366" y="492443"/>
                </a:cubicBezTo>
                <a:cubicBezTo>
                  <a:pt x="2258021" y="496887"/>
                  <a:pt x="2193507" y="436479"/>
                  <a:pt x="1944465" y="492443"/>
                </a:cubicBezTo>
                <a:cubicBezTo>
                  <a:pt x="1695423" y="548407"/>
                  <a:pt x="1585647" y="468266"/>
                  <a:pt x="1326811" y="492443"/>
                </a:cubicBezTo>
                <a:cubicBezTo>
                  <a:pt x="1067975" y="516620"/>
                  <a:pt x="947320" y="445896"/>
                  <a:pt x="846414" y="492443"/>
                </a:cubicBezTo>
                <a:cubicBezTo>
                  <a:pt x="745508" y="538990"/>
                  <a:pt x="392298" y="484375"/>
                  <a:pt x="0" y="492443"/>
                </a:cubicBezTo>
                <a:cubicBezTo>
                  <a:pt x="-21671" y="261372"/>
                  <a:pt x="14983" y="125221"/>
                  <a:pt x="0" y="0"/>
                </a:cubicBezTo>
                <a:close/>
              </a:path>
              <a:path w="4575211" h="492443" stroke="0" extrusionOk="0">
                <a:moveTo>
                  <a:pt x="0" y="0"/>
                </a:moveTo>
                <a:cubicBezTo>
                  <a:pt x="166928" y="-18810"/>
                  <a:pt x="434471" y="31308"/>
                  <a:pt x="571901" y="0"/>
                </a:cubicBezTo>
                <a:cubicBezTo>
                  <a:pt x="709331" y="-31308"/>
                  <a:pt x="1013027" y="9043"/>
                  <a:pt x="1189555" y="0"/>
                </a:cubicBezTo>
                <a:cubicBezTo>
                  <a:pt x="1366083" y="-9043"/>
                  <a:pt x="1649263" y="5127"/>
                  <a:pt x="1807208" y="0"/>
                </a:cubicBezTo>
                <a:cubicBezTo>
                  <a:pt x="1965153" y="-5127"/>
                  <a:pt x="2127420" y="2246"/>
                  <a:pt x="2241853" y="0"/>
                </a:cubicBezTo>
                <a:cubicBezTo>
                  <a:pt x="2356287" y="-2246"/>
                  <a:pt x="2712945" y="50125"/>
                  <a:pt x="2859507" y="0"/>
                </a:cubicBezTo>
                <a:cubicBezTo>
                  <a:pt x="3006069" y="-50125"/>
                  <a:pt x="3151888" y="28929"/>
                  <a:pt x="3294152" y="0"/>
                </a:cubicBezTo>
                <a:cubicBezTo>
                  <a:pt x="3436416" y="-28929"/>
                  <a:pt x="3702915" y="43599"/>
                  <a:pt x="3911805" y="0"/>
                </a:cubicBezTo>
                <a:cubicBezTo>
                  <a:pt x="4120695" y="-43599"/>
                  <a:pt x="4370256" y="49884"/>
                  <a:pt x="4575211" y="0"/>
                </a:cubicBezTo>
                <a:cubicBezTo>
                  <a:pt x="4593098" y="151431"/>
                  <a:pt x="4572348" y="301293"/>
                  <a:pt x="4575211" y="492443"/>
                </a:cubicBezTo>
                <a:cubicBezTo>
                  <a:pt x="4414507" y="546859"/>
                  <a:pt x="4209944" y="485476"/>
                  <a:pt x="3957558" y="492443"/>
                </a:cubicBezTo>
                <a:cubicBezTo>
                  <a:pt x="3705172" y="499410"/>
                  <a:pt x="3613730" y="452156"/>
                  <a:pt x="3431408" y="492443"/>
                </a:cubicBezTo>
                <a:cubicBezTo>
                  <a:pt x="3249086" y="532730"/>
                  <a:pt x="3109539" y="473704"/>
                  <a:pt x="2905259" y="492443"/>
                </a:cubicBezTo>
                <a:cubicBezTo>
                  <a:pt x="2700979" y="511182"/>
                  <a:pt x="2474044" y="490668"/>
                  <a:pt x="2241853" y="492443"/>
                </a:cubicBezTo>
                <a:cubicBezTo>
                  <a:pt x="2009662" y="494218"/>
                  <a:pt x="1842415" y="491953"/>
                  <a:pt x="1669952" y="492443"/>
                </a:cubicBezTo>
                <a:cubicBezTo>
                  <a:pt x="1497489" y="492933"/>
                  <a:pt x="1435898" y="468996"/>
                  <a:pt x="1235307" y="492443"/>
                </a:cubicBezTo>
                <a:cubicBezTo>
                  <a:pt x="1034716" y="515890"/>
                  <a:pt x="912832" y="455976"/>
                  <a:pt x="709158" y="492443"/>
                </a:cubicBezTo>
                <a:cubicBezTo>
                  <a:pt x="505484" y="528910"/>
                  <a:pt x="236118" y="438016"/>
                  <a:pt x="0" y="492443"/>
                </a:cubicBezTo>
                <a:cubicBezTo>
                  <a:pt x="-23495" y="257523"/>
                  <a:pt x="32012" y="235021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2322046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600" b="1" dirty="0">
                <a:latin typeface="STXinwei"/>
                <a:ea typeface="STXinwei"/>
                <a:cs typeface="Courier New"/>
              </a:rPr>
              <a:t>and short-tongued pollinators</a:t>
            </a:r>
            <a:endParaRPr lang="en-US" sz="2600" dirty="0"/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F1DF2DE8-8836-62DC-7C6A-F17E4A2C4632}"/>
              </a:ext>
            </a:extLst>
          </p:cNvPr>
          <p:cNvSpPr txBox="1"/>
          <p:nvPr/>
        </p:nvSpPr>
        <p:spPr>
          <a:xfrm>
            <a:off x="5202469" y="3798163"/>
            <a:ext cx="2746021" cy="2801600"/>
          </a:xfrm>
          <a:custGeom>
            <a:avLst/>
            <a:gdLst>
              <a:gd name="connsiteX0" fmla="*/ 0 w 2746021"/>
              <a:gd name="connsiteY0" fmla="*/ 457679 h 2801600"/>
              <a:gd name="connsiteX1" fmla="*/ 457679 w 2746021"/>
              <a:gd name="connsiteY1" fmla="*/ 0 h 2801600"/>
              <a:gd name="connsiteX2" fmla="*/ 951958 w 2746021"/>
              <a:gd name="connsiteY2" fmla="*/ 0 h 2801600"/>
              <a:gd name="connsiteX3" fmla="*/ 1409624 w 2746021"/>
              <a:gd name="connsiteY3" fmla="*/ 0 h 2801600"/>
              <a:gd name="connsiteX4" fmla="*/ 1848983 w 2746021"/>
              <a:gd name="connsiteY4" fmla="*/ 0 h 2801600"/>
              <a:gd name="connsiteX5" fmla="*/ 2288342 w 2746021"/>
              <a:gd name="connsiteY5" fmla="*/ 0 h 2801600"/>
              <a:gd name="connsiteX6" fmla="*/ 2746021 w 2746021"/>
              <a:gd name="connsiteY6" fmla="*/ 457679 h 2801600"/>
              <a:gd name="connsiteX7" fmla="*/ 2746021 w 2746021"/>
              <a:gd name="connsiteY7" fmla="*/ 891515 h 2801600"/>
              <a:gd name="connsiteX8" fmla="*/ 2746021 w 2746021"/>
              <a:gd name="connsiteY8" fmla="*/ 1306488 h 2801600"/>
              <a:gd name="connsiteX9" fmla="*/ 2746021 w 2746021"/>
              <a:gd name="connsiteY9" fmla="*/ 1759186 h 2801600"/>
              <a:gd name="connsiteX10" fmla="*/ 2746021 w 2746021"/>
              <a:gd name="connsiteY10" fmla="*/ 2343921 h 2801600"/>
              <a:gd name="connsiteX11" fmla="*/ 2288342 w 2746021"/>
              <a:gd name="connsiteY11" fmla="*/ 2801600 h 2801600"/>
              <a:gd name="connsiteX12" fmla="*/ 1867290 w 2746021"/>
              <a:gd name="connsiteY12" fmla="*/ 2801600 h 2801600"/>
              <a:gd name="connsiteX13" fmla="*/ 1409624 w 2746021"/>
              <a:gd name="connsiteY13" fmla="*/ 2801600 h 2801600"/>
              <a:gd name="connsiteX14" fmla="*/ 951958 w 2746021"/>
              <a:gd name="connsiteY14" fmla="*/ 2801600 h 2801600"/>
              <a:gd name="connsiteX15" fmla="*/ 457679 w 2746021"/>
              <a:gd name="connsiteY15" fmla="*/ 2801600 h 2801600"/>
              <a:gd name="connsiteX16" fmla="*/ 0 w 2746021"/>
              <a:gd name="connsiteY16" fmla="*/ 2343921 h 2801600"/>
              <a:gd name="connsiteX17" fmla="*/ 0 w 2746021"/>
              <a:gd name="connsiteY17" fmla="*/ 1872361 h 2801600"/>
              <a:gd name="connsiteX18" fmla="*/ 0 w 2746021"/>
              <a:gd name="connsiteY18" fmla="*/ 1438525 h 2801600"/>
              <a:gd name="connsiteX19" fmla="*/ 0 w 2746021"/>
              <a:gd name="connsiteY19" fmla="*/ 1004689 h 2801600"/>
              <a:gd name="connsiteX20" fmla="*/ 0 w 2746021"/>
              <a:gd name="connsiteY20" fmla="*/ 457679 h 280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46021" h="2801600" fill="none" extrusionOk="0">
                <a:moveTo>
                  <a:pt x="0" y="457679"/>
                </a:moveTo>
                <a:cubicBezTo>
                  <a:pt x="-56500" y="220826"/>
                  <a:pt x="158915" y="-38766"/>
                  <a:pt x="457679" y="0"/>
                </a:cubicBezTo>
                <a:cubicBezTo>
                  <a:pt x="612112" y="-32248"/>
                  <a:pt x="725782" y="29175"/>
                  <a:pt x="951958" y="0"/>
                </a:cubicBezTo>
                <a:cubicBezTo>
                  <a:pt x="1178134" y="-29175"/>
                  <a:pt x="1206583" y="30655"/>
                  <a:pt x="1409624" y="0"/>
                </a:cubicBezTo>
                <a:cubicBezTo>
                  <a:pt x="1612665" y="-30655"/>
                  <a:pt x="1711761" y="4225"/>
                  <a:pt x="1848983" y="0"/>
                </a:cubicBezTo>
                <a:cubicBezTo>
                  <a:pt x="1986205" y="-4225"/>
                  <a:pt x="2168339" y="22899"/>
                  <a:pt x="2288342" y="0"/>
                </a:cubicBezTo>
                <a:cubicBezTo>
                  <a:pt x="2545888" y="-30160"/>
                  <a:pt x="2751825" y="209358"/>
                  <a:pt x="2746021" y="457679"/>
                </a:cubicBezTo>
                <a:cubicBezTo>
                  <a:pt x="2756959" y="634490"/>
                  <a:pt x="2706765" y="799415"/>
                  <a:pt x="2746021" y="891515"/>
                </a:cubicBezTo>
                <a:cubicBezTo>
                  <a:pt x="2785277" y="983615"/>
                  <a:pt x="2735832" y="1210972"/>
                  <a:pt x="2746021" y="1306488"/>
                </a:cubicBezTo>
                <a:cubicBezTo>
                  <a:pt x="2756210" y="1402004"/>
                  <a:pt x="2725234" y="1606540"/>
                  <a:pt x="2746021" y="1759186"/>
                </a:cubicBezTo>
                <a:cubicBezTo>
                  <a:pt x="2766808" y="1911832"/>
                  <a:pt x="2703009" y="2090897"/>
                  <a:pt x="2746021" y="2343921"/>
                </a:cubicBezTo>
                <a:cubicBezTo>
                  <a:pt x="2753143" y="2568581"/>
                  <a:pt x="2518337" y="2775425"/>
                  <a:pt x="2288342" y="2801600"/>
                </a:cubicBezTo>
                <a:cubicBezTo>
                  <a:pt x="2123070" y="2807115"/>
                  <a:pt x="2023391" y="2781039"/>
                  <a:pt x="1867290" y="2801600"/>
                </a:cubicBezTo>
                <a:cubicBezTo>
                  <a:pt x="1711189" y="2822161"/>
                  <a:pt x="1548651" y="2797325"/>
                  <a:pt x="1409624" y="2801600"/>
                </a:cubicBezTo>
                <a:cubicBezTo>
                  <a:pt x="1270597" y="2805875"/>
                  <a:pt x="1082813" y="2753355"/>
                  <a:pt x="951958" y="2801600"/>
                </a:cubicBezTo>
                <a:cubicBezTo>
                  <a:pt x="821103" y="2849845"/>
                  <a:pt x="678893" y="2790227"/>
                  <a:pt x="457679" y="2801600"/>
                </a:cubicBezTo>
                <a:cubicBezTo>
                  <a:pt x="194935" y="2812056"/>
                  <a:pt x="-47966" y="2619558"/>
                  <a:pt x="0" y="2343921"/>
                </a:cubicBezTo>
                <a:cubicBezTo>
                  <a:pt x="-16977" y="2178911"/>
                  <a:pt x="17353" y="2066752"/>
                  <a:pt x="0" y="1872361"/>
                </a:cubicBezTo>
                <a:cubicBezTo>
                  <a:pt x="-17353" y="1677970"/>
                  <a:pt x="22101" y="1601850"/>
                  <a:pt x="0" y="1438525"/>
                </a:cubicBezTo>
                <a:cubicBezTo>
                  <a:pt x="-22101" y="1275200"/>
                  <a:pt x="51189" y="1208250"/>
                  <a:pt x="0" y="1004689"/>
                </a:cubicBezTo>
                <a:cubicBezTo>
                  <a:pt x="-51189" y="801128"/>
                  <a:pt x="9767" y="702256"/>
                  <a:pt x="0" y="457679"/>
                </a:cubicBezTo>
                <a:close/>
              </a:path>
              <a:path w="2746021" h="2801600" stroke="0" extrusionOk="0">
                <a:moveTo>
                  <a:pt x="0" y="457679"/>
                </a:moveTo>
                <a:cubicBezTo>
                  <a:pt x="-26340" y="226689"/>
                  <a:pt x="211591" y="10598"/>
                  <a:pt x="457679" y="0"/>
                </a:cubicBezTo>
                <a:cubicBezTo>
                  <a:pt x="654168" y="-41261"/>
                  <a:pt x="670959" y="17278"/>
                  <a:pt x="878731" y="0"/>
                </a:cubicBezTo>
                <a:cubicBezTo>
                  <a:pt x="1086503" y="-17278"/>
                  <a:pt x="1224248" y="32452"/>
                  <a:pt x="1318091" y="0"/>
                </a:cubicBezTo>
                <a:cubicBezTo>
                  <a:pt x="1411934" y="-32452"/>
                  <a:pt x="1586993" y="25529"/>
                  <a:pt x="1757450" y="0"/>
                </a:cubicBezTo>
                <a:cubicBezTo>
                  <a:pt x="1927907" y="-25529"/>
                  <a:pt x="2151412" y="33378"/>
                  <a:pt x="2288342" y="0"/>
                </a:cubicBezTo>
                <a:cubicBezTo>
                  <a:pt x="2558737" y="-565"/>
                  <a:pt x="2807675" y="190058"/>
                  <a:pt x="2746021" y="457679"/>
                </a:cubicBezTo>
                <a:cubicBezTo>
                  <a:pt x="2749250" y="689901"/>
                  <a:pt x="2710597" y="742221"/>
                  <a:pt x="2746021" y="948102"/>
                </a:cubicBezTo>
                <a:cubicBezTo>
                  <a:pt x="2781445" y="1153983"/>
                  <a:pt x="2700831" y="1230852"/>
                  <a:pt x="2746021" y="1400800"/>
                </a:cubicBezTo>
                <a:cubicBezTo>
                  <a:pt x="2791211" y="1570748"/>
                  <a:pt x="2743566" y="1643777"/>
                  <a:pt x="2746021" y="1872361"/>
                </a:cubicBezTo>
                <a:cubicBezTo>
                  <a:pt x="2748476" y="2100945"/>
                  <a:pt x="2693421" y="2149073"/>
                  <a:pt x="2746021" y="2343921"/>
                </a:cubicBezTo>
                <a:cubicBezTo>
                  <a:pt x="2740244" y="2600251"/>
                  <a:pt x="2509726" y="2754796"/>
                  <a:pt x="2288342" y="2801600"/>
                </a:cubicBezTo>
                <a:cubicBezTo>
                  <a:pt x="2191555" y="2815568"/>
                  <a:pt x="1999771" y="2767954"/>
                  <a:pt x="1867290" y="2801600"/>
                </a:cubicBezTo>
                <a:cubicBezTo>
                  <a:pt x="1734809" y="2835246"/>
                  <a:pt x="1583095" y="2766241"/>
                  <a:pt x="1373011" y="2801600"/>
                </a:cubicBezTo>
                <a:cubicBezTo>
                  <a:pt x="1162927" y="2836959"/>
                  <a:pt x="1072214" y="2750914"/>
                  <a:pt x="897038" y="2801600"/>
                </a:cubicBezTo>
                <a:cubicBezTo>
                  <a:pt x="721862" y="2852286"/>
                  <a:pt x="576250" y="2757111"/>
                  <a:pt x="457679" y="2801600"/>
                </a:cubicBezTo>
                <a:cubicBezTo>
                  <a:pt x="137073" y="2819545"/>
                  <a:pt x="15640" y="2556741"/>
                  <a:pt x="0" y="2343921"/>
                </a:cubicBezTo>
                <a:cubicBezTo>
                  <a:pt x="-12894" y="2233906"/>
                  <a:pt x="24805" y="2108186"/>
                  <a:pt x="0" y="1910085"/>
                </a:cubicBezTo>
                <a:cubicBezTo>
                  <a:pt x="-24805" y="1711984"/>
                  <a:pt x="30464" y="1649871"/>
                  <a:pt x="0" y="1438525"/>
                </a:cubicBezTo>
                <a:cubicBezTo>
                  <a:pt x="-30464" y="1227179"/>
                  <a:pt x="43009" y="1169309"/>
                  <a:pt x="0" y="948102"/>
                </a:cubicBezTo>
                <a:cubicBezTo>
                  <a:pt x="-43009" y="726895"/>
                  <a:pt x="16196" y="559780"/>
                  <a:pt x="0" y="457679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33875911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Calibri Light"/>
                <a:ea typeface="Calibri Light"/>
                <a:cs typeface="Calibri Light"/>
              </a:rPr>
              <a:t>Other plants these pollinators might enjoy: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 Light"/>
                <a:ea typeface="Calibri Light"/>
                <a:cs typeface="Calibri Light"/>
              </a:rPr>
              <a:t>Oxeye daisy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alibri Light"/>
                <a:ea typeface="Calibri Light"/>
                <a:cs typeface="Calibri Light"/>
              </a:rPr>
              <a:t>Geranium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Borage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alibri Light"/>
                <a:ea typeface="Calibri Light"/>
                <a:cs typeface="Calibri Light"/>
              </a:rPr>
              <a:t>Thyme 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Dandelion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alibri Light"/>
                <a:ea typeface="Calibri Light"/>
                <a:cs typeface="Calibri Light"/>
              </a:rPr>
              <a:t>Nepeta</a:t>
            </a:r>
          </a:p>
          <a:p>
            <a:pPr algn="ctr"/>
            <a:r>
              <a:rPr lang="en-US" sz="1600" dirty="0">
                <a:latin typeface="Calibri Light"/>
                <a:ea typeface="Calibri Light"/>
                <a:cs typeface="Calibri Light"/>
              </a:rPr>
              <a:t>Native species to the UK in </a:t>
            </a:r>
            <a:r>
              <a:rPr lang="en-US" sz="1600" b="1" dirty="0">
                <a:latin typeface="Calibri Light"/>
                <a:ea typeface="Calibri Light"/>
                <a:cs typeface="Calibri Light"/>
              </a:rPr>
              <a:t>bold</a:t>
            </a:r>
            <a:r>
              <a:rPr lang="en-US" sz="1600" dirty="0">
                <a:latin typeface="Calibri Light"/>
                <a:ea typeface="Calibri Light"/>
                <a:cs typeface="Calibri Light"/>
              </a:rPr>
              <a:t>.</a:t>
            </a:r>
          </a:p>
        </p:txBody>
      </p:sp>
      <p:sp>
        <p:nvSpPr>
          <p:cNvPr id="17" name="TextBox 7">
            <a:extLst>
              <a:ext uri="{FF2B5EF4-FFF2-40B4-BE49-F238E27FC236}">
                <a16:creationId xmlns:a16="http://schemas.microsoft.com/office/drawing/2014/main" id="{6F03E86A-6762-63CC-CD96-B2E6837D362E}"/>
              </a:ext>
            </a:extLst>
          </p:cNvPr>
          <p:cNvSpPr txBox="1"/>
          <p:nvPr/>
        </p:nvSpPr>
        <p:spPr>
          <a:xfrm>
            <a:off x="183625" y="2641244"/>
            <a:ext cx="1987551" cy="2009061"/>
          </a:xfrm>
          <a:custGeom>
            <a:avLst/>
            <a:gdLst>
              <a:gd name="connsiteX0" fmla="*/ 0 w 1987551"/>
              <a:gd name="connsiteY0" fmla="*/ 331265 h 2009061"/>
              <a:gd name="connsiteX1" fmla="*/ 331265 w 1987551"/>
              <a:gd name="connsiteY1" fmla="*/ 0 h 2009061"/>
              <a:gd name="connsiteX2" fmla="*/ 733188 w 1987551"/>
              <a:gd name="connsiteY2" fmla="*/ 0 h 2009061"/>
              <a:gd name="connsiteX3" fmla="*/ 1161611 w 1987551"/>
              <a:gd name="connsiteY3" fmla="*/ 0 h 2009061"/>
              <a:gd name="connsiteX4" fmla="*/ 1656286 w 1987551"/>
              <a:gd name="connsiteY4" fmla="*/ 0 h 2009061"/>
              <a:gd name="connsiteX5" fmla="*/ 1987551 w 1987551"/>
              <a:gd name="connsiteY5" fmla="*/ 331265 h 2009061"/>
              <a:gd name="connsiteX6" fmla="*/ 1987551 w 1987551"/>
              <a:gd name="connsiteY6" fmla="*/ 753178 h 2009061"/>
              <a:gd name="connsiteX7" fmla="*/ 1987551 w 1987551"/>
              <a:gd name="connsiteY7" fmla="*/ 1215487 h 2009061"/>
              <a:gd name="connsiteX8" fmla="*/ 1987551 w 1987551"/>
              <a:gd name="connsiteY8" fmla="*/ 1677796 h 2009061"/>
              <a:gd name="connsiteX9" fmla="*/ 1656286 w 1987551"/>
              <a:gd name="connsiteY9" fmla="*/ 2009061 h 2009061"/>
              <a:gd name="connsiteX10" fmla="*/ 1241113 w 1987551"/>
              <a:gd name="connsiteY10" fmla="*/ 2009061 h 2009061"/>
              <a:gd name="connsiteX11" fmla="*/ 772939 w 1987551"/>
              <a:gd name="connsiteY11" fmla="*/ 2009061 h 2009061"/>
              <a:gd name="connsiteX12" fmla="*/ 331265 w 1987551"/>
              <a:gd name="connsiteY12" fmla="*/ 2009061 h 2009061"/>
              <a:gd name="connsiteX13" fmla="*/ 0 w 1987551"/>
              <a:gd name="connsiteY13" fmla="*/ 1677796 h 2009061"/>
              <a:gd name="connsiteX14" fmla="*/ 0 w 1987551"/>
              <a:gd name="connsiteY14" fmla="*/ 1215487 h 2009061"/>
              <a:gd name="connsiteX15" fmla="*/ 0 w 1987551"/>
              <a:gd name="connsiteY15" fmla="*/ 793574 h 2009061"/>
              <a:gd name="connsiteX16" fmla="*/ 0 w 1987551"/>
              <a:gd name="connsiteY16" fmla="*/ 331265 h 200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87551" h="2009061" fill="none" extrusionOk="0">
                <a:moveTo>
                  <a:pt x="0" y="331265"/>
                </a:moveTo>
                <a:cubicBezTo>
                  <a:pt x="2991" y="163095"/>
                  <a:pt x="111002" y="-3073"/>
                  <a:pt x="331265" y="0"/>
                </a:cubicBezTo>
                <a:cubicBezTo>
                  <a:pt x="446733" y="-34846"/>
                  <a:pt x="648431" y="15575"/>
                  <a:pt x="733188" y="0"/>
                </a:cubicBezTo>
                <a:cubicBezTo>
                  <a:pt x="817945" y="-15575"/>
                  <a:pt x="1072197" y="35839"/>
                  <a:pt x="1161611" y="0"/>
                </a:cubicBezTo>
                <a:cubicBezTo>
                  <a:pt x="1251025" y="-35839"/>
                  <a:pt x="1510205" y="12424"/>
                  <a:pt x="1656286" y="0"/>
                </a:cubicBezTo>
                <a:cubicBezTo>
                  <a:pt x="1825542" y="-50912"/>
                  <a:pt x="1954436" y="113296"/>
                  <a:pt x="1987551" y="331265"/>
                </a:cubicBezTo>
                <a:cubicBezTo>
                  <a:pt x="2004225" y="512236"/>
                  <a:pt x="1983340" y="619652"/>
                  <a:pt x="1987551" y="753178"/>
                </a:cubicBezTo>
                <a:cubicBezTo>
                  <a:pt x="1991762" y="886704"/>
                  <a:pt x="1969829" y="1042811"/>
                  <a:pt x="1987551" y="1215487"/>
                </a:cubicBezTo>
                <a:cubicBezTo>
                  <a:pt x="2005273" y="1388163"/>
                  <a:pt x="1934883" y="1568656"/>
                  <a:pt x="1987551" y="1677796"/>
                </a:cubicBezTo>
                <a:cubicBezTo>
                  <a:pt x="1995529" y="1877973"/>
                  <a:pt x="1856706" y="1984275"/>
                  <a:pt x="1656286" y="2009061"/>
                </a:cubicBezTo>
                <a:cubicBezTo>
                  <a:pt x="1478339" y="2048994"/>
                  <a:pt x="1346138" y="2000701"/>
                  <a:pt x="1241113" y="2009061"/>
                </a:cubicBezTo>
                <a:cubicBezTo>
                  <a:pt x="1136088" y="2017421"/>
                  <a:pt x="999403" y="1970689"/>
                  <a:pt x="772939" y="2009061"/>
                </a:cubicBezTo>
                <a:cubicBezTo>
                  <a:pt x="546475" y="2047433"/>
                  <a:pt x="435527" y="1988924"/>
                  <a:pt x="331265" y="2009061"/>
                </a:cubicBezTo>
                <a:cubicBezTo>
                  <a:pt x="171193" y="1993995"/>
                  <a:pt x="52380" y="1865025"/>
                  <a:pt x="0" y="1677796"/>
                </a:cubicBezTo>
                <a:cubicBezTo>
                  <a:pt x="-27708" y="1528815"/>
                  <a:pt x="18211" y="1320305"/>
                  <a:pt x="0" y="1215487"/>
                </a:cubicBezTo>
                <a:cubicBezTo>
                  <a:pt x="-18211" y="1110669"/>
                  <a:pt x="50466" y="896601"/>
                  <a:pt x="0" y="793574"/>
                </a:cubicBezTo>
                <a:cubicBezTo>
                  <a:pt x="-50466" y="690547"/>
                  <a:pt x="34132" y="425354"/>
                  <a:pt x="0" y="331265"/>
                </a:cubicBezTo>
                <a:close/>
              </a:path>
              <a:path w="1987551" h="2009061" stroke="0" extrusionOk="0">
                <a:moveTo>
                  <a:pt x="0" y="331265"/>
                </a:moveTo>
                <a:cubicBezTo>
                  <a:pt x="-9434" y="127439"/>
                  <a:pt x="144183" y="20661"/>
                  <a:pt x="331265" y="0"/>
                </a:cubicBezTo>
                <a:cubicBezTo>
                  <a:pt x="432566" y="-34245"/>
                  <a:pt x="611273" y="14212"/>
                  <a:pt x="786189" y="0"/>
                </a:cubicBezTo>
                <a:cubicBezTo>
                  <a:pt x="961105" y="-14212"/>
                  <a:pt x="1112605" y="35539"/>
                  <a:pt x="1227863" y="0"/>
                </a:cubicBezTo>
                <a:cubicBezTo>
                  <a:pt x="1343121" y="-35539"/>
                  <a:pt x="1542448" y="48886"/>
                  <a:pt x="1656286" y="0"/>
                </a:cubicBezTo>
                <a:cubicBezTo>
                  <a:pt x="1848546" y="-22281"/>
                  <a:pt x="1940059" y="139068"/>
                  <a:pt x="1987551" y="331265"/>
                </a:cubicBezTo>
                <a:cubicBezTo>
                  <a:pt x="2015589" y="487956"/>
                  <a:pt x="1962529" y="627986"/>
                  <a:pt x="1987551" y="780109"/>
                </a:cubicBezTo>
                <a:cubicBezTo>
                  <a:pt x="2012573" y="932232"/>
                  <a:pt x="1983461" y="1022325"/>
                  <a:pt x="1987551" y="1255883"/>
                </a:cubicBezTo>
                <a:cubicBezTo>
                  <a:pt x="1991641" y="1489441"/>
                  <a:pt x="1971816" y="1492204"/>
                  <a:pt x="1987551" y="1677796"/>
                </a:cubicBezTo>
                <a:cubicBezTo>
                  <a:pt x="2036515" y="1881893"/>
                  <a:pt x="1839913" y="1969089"/>
                  <a:pt x="1656286" y="2009061"/>
                </a:cubicBezTo>
                <a:cubicBezTo>
                  <a:pt x="1534567" y="2020029"/>
                  <a:pt x="1353862" y="1976330"/>
                  <a:pt x="1227863" y="2009061"/>
                </a:cubicBezTo>
                <a:cubicBezTo>
                  <a:pt x="1101864" y="2041792"/>
                  <a:pt x="871398" y="1975922"/>
                  <a:pt x="772939" y="2009061"/>
                </a:cubicBezTo>
                <a:cubicBezTo>
                  <a:pt x="674480" y="2042200"/>
                  <a:pt x="548668" y="1990552"/>
                  <a:pt x="331265" y="2009061"/>
                </a:cubicBezTo>
                <a:cubicBezTo>
                  <a:pt x="184828" y="2047181"/>
                  <a:pt x="29484" y="1869257"/>
                  <a:pt x="0" y="1677796"/>
                </a:cubicBezTo>
                <a:cubicBezTo>
                  <a:pt x="-44718" y="1528978"/>
                  <a:pt x="50191" y="1437320"/>
                  <a:pt x="0" y="1242418"/>
                </a:cubicBezTo>
                <a:cubicBezTo>
                  <a:pt x="-50191" y="1047516"/>
                  <a:pt x="37952" y="995526"/>
                  <a:pt x="0" y="833970"/>
                </a:cubicBezTo>
                <a:cubicBezTo>
                  <a:pt x="-37952" y="672414"/>
                  <a:pt x="43388" y="490131"/>
                  <a:pt x="0" y="331265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97289615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Did You Know?</a:t>
            </a:r>
          </a:p>
          <a:p>
            <a:pPr algn="ctr"/>
            <a:r>
              <a:rPr lang="en-US" sz="1400" dirty="0">
                <a:latin typeface="Calibri Light"/>
                <a:ea typeface="Calibri Light"/>
                <a:cs typeface="Calibri Light"/>
              </a:rPr>
              <a:t>Some short-tongued bees such as the Buff Tailed bumblebee will rob a deep flower by making a hole at the back of the flower to reach the nectar.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6C24EC23-C086-7723-CE86-D804C64483B3}"/>
              </a:ext>
            </a:extLst>
          </p:cNvPr>
          <p:cNvSpPr txBox="1"/>
          <p:nvPr/>
        </p:nvSpPr>
        <p:spPr>
          <a:xfrm>
            <a:off x="175510" y="4791084"/>
            <a:ext cx="2107773" cy="1804749"/>
          </a:xfrm>
          <a:custGeom>
            <a:avLst/>
            <a:gdLst>
              <a:gd name="connsiteX0" fmla="*/ 0 w 2107773"/>
              <a:gd name="connsiteY0" fmla="*/ 300798 h 1804749"/>
              <a:gd name="connsiteX1" fmla="*/ 300798 w 2107773"/>
              <a:gd name="connsiteY1" fmla="*/ 0 h 1804749"/>
              <a:gd name="connsiteX2" fmla="*/ 832981 w 2107773"/>
              <a:gd name="connsiteY2" fmla="*/ 0 h 1804749"/>
              <a:gd name="connsiteX3" fmla="*/ 1365163 w 2107773"/>
              <a:gd name="connsiteY3" fmla="*/ 0 h 1804749"/>
              <a:gd name="connsiteX4" fmla="*/ 1806975 w 2107773"/>
              <a:gd name="connsiteY4" fmla="*/ 0 h 1804749"/>
              <a:gd name="connsiteX5" fmla="*/ 2107773 w 2107773"/>
              <a:gd name="connsiteY5" fmla="*/ 300798 h 1804749"/>
              <a:gd name="connsiteX6" fmla="*/ 2107773 w 2107773"/>
              <a:gd name="connsiteY6" fmla="*/ 665754 h 1804749"/>
              <a:gd name="connsiteX7" fmla="*/ 2107773 w 2107773"/>
              <a:gd name="connsiteY7" fmla="*/ 1042742 h 1804749"/>
              <a:gd name="connsiteX8" fmla="*/ 2107773 w 2107773"/>
              <a:gd name="connsiteY8" fmla="*/ 1503951 h 1804749"/>
              <a:gd name="connsiteX9" fmla="*/ 1806975 w 2107773"/>
              <a:gd name="connsiteY9" fmla="*/ 1804749 h 1804749"/>
              <a:gd name="connsiteX10" fmla="*/ 1350101 w 2107773"/>
              <a:gd name="connsiteY10" fmla="*/ 1804749 h 1804749"/>
              <a:gd name="connsiteX11" fmla="*/ 817919 w 2107773"/>
              <a:gd name="connsiteY11" fmla="*/ 1804749 h 1804749"/>
              <a:gd name="connsiteX12" fmla="*/ 300798 w 2107773"/>
              <a:gd name="connsiteY12" fmla="*/ 1804749 h 1804749"/>
              <a:gd name="connsiteX13" fmla="*/ 0 w 2107773"/>
              <a:gd name="connsiteY13" fmla="*/ 1503951 h 1804749"/>
              <a:gd name="connsiteX14" fmla="*/ 0 w 2107773"/>
              <a:gd name="connsiteY14" fmla="*/ 1114932 h 1804749"/>
              <a:gd name="connsiteX15" fmla="*/ 0 w 2107773"/>
              <a:gd name="connsiteY15" fmla="*/ 749975 h 1804749"/>
              <a:gd name="connsiteX16" fmla="*/ 0 w 2107773"/>
              <a:gd name="connsiteY16" fmla="*/ 300798 h 18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07773" h="1804749" fill="none" extrusionOk="0">
                <a:moveTo>
                  <a:pt x="0" y="300798"/>
                </a:moveTo>
                <a:cubicBezTo>
                  <a:pt x="-14229" y="97358"/>
                  <a:pt x="107318" y="-11223"/>
                  <a:pt x="300798" y="0"/>
                </a:cubicBezTo>
                <a:cubicBezTo>
                  <a:pt x="411786" y="-7749"/>
                  <a:pt x="666202" y="29197"/>
                  <a:pt x="832981" y="0"/>
                </a:cubicBezTo>
                <a:cubicBezTo>
                  <a:pt x="999760" y="-29197"/>
                  <a:pt x="1143115" y="13437"/>
                  <a:pt x="1365163" y="0"/>
                </a:cubicBezTo>
                <a:cubicBezTo>
                  <a:pt x="1587211" y="-13437"/>
                  <a:pt x="1589150" y="46029"/>
                  <a:pt x="1806975" y="0"/>
                </a:cubicBezTo>
                <a:cubicBezTo>
                  <a:pt x="1958414" y="-4026"/>
                  <a:pt x="2101251" y="180382"/>
                  <a:pt x="2107773" y="300798"/>
                </a:cubicBezTo>
                <a:cubicBezTo>
                  <a:pt x="2116512" y="410954"/>
                  <a:pt x="2067507" y="569475"/>
                  <a:pt x="2107773" y="665754"/>
                </a:cubicBezTo>
                <a:cubicBezTo>
                  <a:pt x="2148039" y="762033"/>
                  <a:pt x="2098728" y="948295"/>
                  <a:pt x="2107773" y="1042742"/>
                </a:cubicBezTo>
                <a:cubicBezTo>
                  <a:pt x="2116818" y="1137189"/>
                  <a:pt x="2056221" y="1316867"/>
                  <a:pt x="2107773" y="1503951"/>
                </a:cubicBezTo>
                <a:cubicBezTo>
                  <a:pt x="2067402" y="1662897"/>
                  <a:pt x="1963410" y="1780053"/>
                  <a:pt x="1806975" y="1804749"/>
                </a:cubicBezTo>
                <a:cubicBezTo>
                  <a:pt x="1632084" y="1808017"/>
                  <a:pt x="1551285" y="1771157"/>
                  <a:pt x="1350101" y="1804749"/>
                </a:cubicBezTo>
                <a:cubicBezTo>
                  <a:pt x="1148917" y="1838341"/>
                  <a:pt x="959175" y="1746935"/>
                  <a:pt x="817919" y="1804749"/>
                </a:cubicBezTo>
                <a:cubicBezTo>
                  <a:pt x="676663" y="1862563"/>
                  <a:pt x="442588" y="1765292"/>
                  <a:pt x="300798" y="1804749"/>
                </a:cubicBezTo>
                <a:cubicBezTo>
                  <a:pt x="163266" y="1789349"/>
                  <a:pt x="-505" y="1662802"/>
                  <a:pt x="0" y="1503951"/>
                </a:cubicBezTo>
                <a:cubicBezTo>
                  <a:pt x="-44969" y="1396465"/>
                  <a:pt x="7982" y="1207389"/>
                  <a:pt x="0" y="1114932"/>
                </a:cubicBezTo>
                <a:cubicBezTo>
                  <a:pt x="-7982" y="1022475"/>
                  <a:pt x="12491" y="911214"/>
                  <a:pt x="0" y="749975"/>
                </a:cubicBezTo>
                <a:cubicBezTo>
                  <a:pt x="-12491" y="588736"/>
                  <a:pt x="28948" y="464041"/>
                  <a:pt x="0" y="300798"/>
                </a:cubicBezTo>
                <a:close/>
              </a:path>
              <a:path w="2107773" h="1804749" stroke="0" extrusionOk="0">
                <a:moveTo>
                  <a:pt x="0" y="300798"/>
                </a:moveTo>
                <a:cubicBezTo>
                  <a:pt x="12901" y="181719"/>
                  <a:pt x="172641" y="6088"/>
                  <a:pt x="300798" y="0"/>
                </a:cubicBezTo>
                <a:cubicBezTo>
                  <a:pt x="543628" y="-54143"/>
                  <a:pt x="678548" y="55697"/>
                  <a:pt x="802857" y="0"/>
                </a:cubicBezTo>
                <a:cubicBezTo>
                  <a:pt x="927166" y="-55697"/>
                  <a:pt x="1110022" y="33069"/>
                  <a:pt x="1259731" y="0"/>
                </a:cubicBezTo>
                <a:cubicBezTo>
                  <a:pt x="1409440" y="-33069"/>
                  <a:pt x="1640721" y="15551"/>
                  <a:pt x="1806975" y="0"/>
                </a:cubicBezTo>
                <a:cubicBezTo>
                  <a:pt x="1929688" y="12314"/>
                  <a:pt x="2110451" y="167061"/>
                  <a:pt x="2107773" y="300798"/>
                </a:cubicBezTo>
                <a:cubicBezTo>
                  <a:pt x="2110169" y="464993"/>
                  <a:pt x="2079860" y="506175"/>
                  <a:pt x="2107773" y="689817"/>
                </a:cubicBezTo>
                <a:cubicBezTo>
                  <a:pt x="2135686" y="873459"/>
                  <a:pt x="2077935" y="890169"/>
                  <a:pt x="2107773" y="1054774"/>
                </a:cubicBezTo>
                <a:cubicBezTo>
                  <a:pt x="2137611" y="1219379"/>
                  <a:pt x="2068531" y="1315936"/>
                  <a:pt x="2107773" y="1503951"/>
                </a:cubicBezTo>
                <a:cubicBezTo>
                  <a:pt x="2097623" y="1690136"/>
                  <a:pt x="1936720" y="1814524"/>
                  <a:pt x="1806975" y="1804749"/>
                </a:cubicBezTo>
                <a:cubicBezTo>
                  <a:pt x="1609163" y="1830267"/>
                  <a:pt x="1437862" y="1792536"/>
                  <a:pt x="1335040" y="1804749"/>
                </a:cubicBezTo>
                <a:cubicBezTo>
                  <a:pt x="1232219" y="1816962"/>
                  <a:pt x="948211" y="1777231"/>
                  <a:pt x="848042" y="1804749"/>
                </a:cubicBezTo>
                <a:cubicBezTo>
                  <a:pt x="747873" y="1832267"/>
                  <a:pt x="423060" y="1770624"/>
                  <a:pt x="300798" y="1804749"/>
                </a:cubicBezTo>
                <a:cubicBezTo>
                  <a:pt x="142160" y="1816903"/>
                  <a:pt x="-48049" y="1673403"/>
                  <a:pt x="0" y="1503951"/>
                </a:cubicBezTo>
                <a:cubicBezTo>
                  <a:pt x="-31567" y="1396905"/>
                  <a:pt x="31130" y="1276015"/>
                  <a:pt x="0" y="1090868"/>
                </a:cubicBezTo>
                <a:cubicBezTo>
                  <a:pt x="-31130" y="905721"/>
                  <a:pt x="9076" y="843869"/>
                  <a:pt x="0" y="713881"/>
                </a:cubicBezTo>
                <a:cubicBezTo>
                  <a:pt x="-9076" y="583893"/>
                  <a:pt x="41988" y="482484"/>
                  <a:pt x="0" y="300798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500182797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Calibri Light"/>
                <a:ea typeface="Calibri Light"/>
                <a:cs typeface="Calibri Light"/>
              </a:rPr>
              <a:t>Plant info</a:t>
            </a:r>
            <a:endParaRPr lang="en-US" sz="1600" dirty="0">
              <a:latin typeface="Calibri Light"/>
              <a:ea typeface="Calibri Light"/>
              <a:cs typeface="Calibri Light"/>
            </a:endParaRP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When to plant: E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arly to </a:t>
            </a:r>
            <a:r>
              <a:rPr lang="en-US" sz="1400">
                <a:latin typeface="Calibri Light"/>
                <a:ea typeface="Calibri Light"/>
                <a:cs typeface="Calibri Light"/>
              </a:rPr>
              <a:t>mid-Autumn</a:t>
            </a:r>
            <a:r>
              <a:rPr lang="en-US" sz="1400" b="1" dirty="0">
                <a:latin typeface="Calibri Light"/>
                <a:ea typeface="Calibri Light"/>
                <a:cs typeface="Calibri Light"/>
              </a:rPr>
              <a:t> </a:t>
            </a: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Sun: 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Full sun</a:t>
            </a: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Soil: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 Free draining</a:t>
            </a:r>
            <a:endParaRPr lang="en-US" sz="1100" dirty="0">
              <a:solidFill>
                <a:srgbClr val="21201E"/>
              </a:solidFill>
              <a:ea typeface="+mn-lt"/>
              <a:cs typeface="+mn-lt"/>
            </a:endParaRP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Hardiness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: Fully hardy</a:t>
            </a: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Other: 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Perennial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3C73F1-60CF-4A64-A019-5841B9E4D8FB}"/>
              </a:ext>
            </a:extLst>
          </p:cNvPr>
          <p:cNvSpPr txBox="1"/>
          <p:nvPr/>
        </p:nvSpPr>
        <p:spPr>
          <a:xfrm>
            <a:off x="2734657" y="5931371"/>
            <a:ext cx="2003511" cy="523220"/>
          </a:xfrm>
          <a:custGeom>
            <a:avLst/>
            <a:gdLst>
              <a:gd name="connsiteX0" fmla="*/ 0 w 2003511"/>
              <a:gd name="connsiteY0" fmla="*/ 0 h 523220"/>
              <a:gd name="connsiteX1" fmla="*/ 460808 w 2003511"/>
              <a:gd name="connsiteY1" fmla="*/ 0 h 523220"/>
              <a:gd name="connsiteX2" fmla="*/ 901580 w 2003511"/>
              <a:gd name="connsiteY2" fmla="*/ 0 h 523220"/>
              <a:gd name="connsiteX3" fmla="*/ 1382423 w 2003511"/>
              <a:gd name="connsiteY3" fmla="*/ 0 h 523220"/>
              <a:gd name="connsiteX4" fmla="*/ 2003511 w 2003511"/>
              <a:gd name="connsiteY4" fmla="*/ 0 h 523220"/>
              <a:gd name="connsiteX5" fmla="*/ 2003511 w 2003511"/>
              <a:gd name="connsiteY5" fmla="*/ 523220 h 523220"/>
              <a:gd name="connsiteX6" fmla="*/ 1502633 w 2003511"/>
              <a:gd name="connsiteY6" fmla="*/ 523220 h 523220"/>
              <a:gd name="connsiteX7" fmla="*/ 961685 w 2003511"/>
              <a:gd name="connsiteY7" fmla="*/ 523220 h 523220"/>
              <a:gd name="connsiteX8" fmla="*/ 0 w 2003511"/>
              <a:gd name="connsiteY8" fmla="*/ 523220 h 523220"/>
              <a:gd name="connsiteX9" fmla="*/ 0 w 2003511"/>
              <a:gd name="connsiteY9" fmla="*/ 0 h 52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03511" h="523220" fill="none" extrusionOk="0">
                <a:moveTo>
                  <a:pt x="0" y="0"/>
                </a:moveTo>
                <a:cubicBezTo>
                  <a:pt x="137927" y="-2003"/>
                  <a:pt x="309071" y="41395"/>
                  <a:pt x="460808" y="0"/>
                </a:cubicBezTo>
                <a:cubicBezTo>
                  <a:pt x="612545" y="-41395"/>
                  <a:pt x="806194" y="49159"/>
                  <a:pt x="901580" y="0"/>
                </a:cubicBezTo>
                <a:cubicBezTo>
                  <a:pt x="996966" y="-49159"/>
                  <a:pt x="1264727" y="35230"/>
                  <a:pt x="1382423" y="0"/>
                </a:cubicBezTo>
                <a:cubicBezTo>
                  <a:pt x="1500119" y="-35230"/>
                  <a:pt x="1765574" y="33669"/>
                  <a:pt x="2003511" y="0"/>
                </a:cubicBezTo>
                <a:cubicBezTo>
                  <a:pt x="2034238" y="189584"/>
                  <a:pt x="1968331" y="301621"/>
                  <a:pt x="2003511" y="523220"/>
                </a:cubicBezTo>
                <a:cubicBezTo>
                  <a:pt x="1873934" y="571807"/>
                  <a:pt x="1669303" y="476706"/>
                  <a:pt x="1502633" y="523220"/>
                </a:cubicBezTo>
                <a:cubicBezTo>
                  <a:pt x="1335963" y="569734"/>
                  <a:pt x="1107291" y="511328"/>
                  <a:pt x="961685" y="523220"/>
                </a:cubicBezTo>
                <a:cubicBezTo>
                  <a:pt x="816079" y="535112"/>
                  <a:pt x="224693" y="510229"/>
                  <a:pt x="0" y="523220"/>
                </a:cubicBezTo>
                <a:cubicBezTo>
                  <a:pt x="-47670" y="311213"/>
                  <a:pt x="44006" y="131773"/>
                  <a:pt x="0" y="0"/>
                </a:cubicBezTo>
                <a:close/>
              </a:path>
              <a:path w="2003511" h="523220" stroke="0" extrusionOk="0">
                <a:moveTo>
                  <a:pt x="0" y="0"/>
                </a:moveTo>
                <a:cubicBezTo>
                  <a:pt x="119651" y="-23300"/>
                  <a:pt x="319399" y="55106"/>
                  <a:pt x="480843" y="0"/>
                </a:cubicBezTo>
                <a:cubicBezTo>
                  <a:pt x="642287" y="-55106"/>
                  <a:pt x="786342" y="13273"/>
                  <a:pt x="961685" y="0"/>
                </a:cubicBezTo>
                <a:cubicBezTo>
                  <a:pt x="1137028" y="-13273"/>
                  <a:pt x="1279551" y="3613"/>
                  <a:pt x="1402458" y="0"/>
                </a:cubicBezTo>
                <a:cubicBezTo>
                  <a:pt x="1525365" y="-3613"/>
                  <a:pt x="1753762" y="25769"/>
                  <a:pt x="2003511" y="0"/>
                </a:cubicBezTo>
                <a:cubicBezTo>
                  <a:pt x="2007869" y="260540"/>
                  <a:pt x="1944994" y="397412"/>
                  <a:pt x="2003511" y="523220"/>
                </a:cubicBezTo>
                <a:cubicBezTo>
                  <a:pt x="1870149" y="544885"/>
                  <a:pt x="1707525" y="503077"/>
                  <a:pt x="1562739" y="523220"/>
                </a:cubicBezTo>
                <a:cubicBezTo>
                  <a:pt x="1417953" y="543363"/>
                  <a:pt x="1317439" y="501101"/>
                  <a:pt x="1081896" y="523220"/>
                </a:cubicBezTo>
                <a:cubicBezTo>
                  <a:pt x="846353" y="545339"/>
                  <a:pt x="821442" y="464174"/>
                  <a:pt x="581018" y="523220"/>
                </a:cubicBezTo>
                <a:cubicBezTo>
                  <a:pt x="340594" y="582266"/>
                  <a:pt x="129024" y="454921"/>
                  <a:pt x="0" y="523220"/>
                </a:cubicBezTo>
                <a:cubicBezTo>
                  <a:pt x="-26567" y="399407"/>
                  <a:pt x="2426" y="224598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0087547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/>
              <a:t>Leafcutter bee feeding on allium 'White Giant'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DEA97D-FF89-BC6D-AD78-E9BF89524CA1}"/>
              </a:ext>
            </a:extLst>
          </p:cNvPr>
          <p:cNvSpPr txBox="1"/>
          <p:nvPr/>
        </p:nvSpPr>
        <p:spPr>
          <a:xfrm>
            <a:off x="152402" y="1719532"/>
            <a:ext cx="5992481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The genus Allium includes many plants which  are familiar to all such as garlic, onions, leeks and chives.  Add to a late spring</a:t>
            </a:r>
            <a:r>
              <a:rPr lang="en-US" dirty="0"/>
              <a:t> </a:t>
            </a:r>
            <a:r>
              <a:rPr lang="en-US" sz="1600" dirty="0"/>
              <a:t>garden with showy flowerheads that bob in the breeze.</a:t>
            </a:r>
          </a:p>
          <a:p>
            <a:endParaRPr lang="en-US" sz="1600" dirty="0"/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DFFAB88B-F61B-99D8-E77A-A0D3A7E4C834}"/>
              </a:ext>
            </a:extLst>
          </p:cNvPr>
          <p:cNvSpPr txBox="1"/>
          <p:nvPr/>
        </p:nvSpPr>
        <p:spPr>
          <a:xfrm>
            <a:off x="2285894" y="2638186"/>
            <a:ext cx="3855461" cy="132343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They are also a welcome sight for our short-tongue pollinators who need short, open flowers, with nectar that is easy for them to reach.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82570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</cp:revision>
  <dcterms:created xsi:type="dcterms:W3CDTF">2025-05-17T17:32:09Z</dcterms:created>
  <dcterms:modified xsi:type="dcterms:W3CDTF">2025-09-16T12:45:49Z</dcterms:modified>
</cp:coreProperties>
</file>