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2" d="100"/>
          <a:sy n="112" d="100"/>
        </p:scale>
        <p:origin x="13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obel Sexton" userId="2b9c1348-bfd6-4e42-a564-6b570b9f6a13" providerId="ADAL" clId="{1A727551-AAC6-41D2-BEAD-61E6D6A54996}"/>
    <pc:docChg chg="undo custSel modSld">
      <pc:chgData name="Isobel Sexton" userId="2b9c1348-bfd6-4e42-a564-6b570b9f6a13" providerId="ADAL" clId="{1A727551-AAC6-41D2-BEAD-61E6D6A54996}" dt="2025-09-16T12:33:37.126" v="7" actId="207"/>
      <pc:docMkLst>
        <pc:docMk/>
      </pc:docMkLst>
      <pc:sldChg chg="modSp mod">
        <pc:chgData name="Isobel Sexton" userId="2b9c1348-bfd6-4e42-a564-6b570b9f6a13" providerId="ADAL" clId="{1A727551-AAC6-41D2-BEAD-61E6D6A54996}" dt="2025-09-16T12:33:37.126" v="7" actId="207"/>
        <pc:sldMkLst>
          <pc:docMk/>
          <pc:sldMk cId="109857222" sldId="256"/>
        </pc:sldMkLst>
        <pc:spChg chg="mod">
          <ac:chgData name="Isobel Sexton" userId="2b9c1348-bfd6-4e42-a564-6b570b9f6a13" providerId="ADAL" clId="{1A727551-AAC6-41D2-BEAD-61E6D6A54996}" dt="2025-09-16T12:33:14.108" v="2" actId="207"/>
          <ac:spMkLst>
            <pc:docMk/>
            <pc:sldMk cId="109857222" sldId="256"/>
            <ac:spMk id="2" creationId="{508692B4-5755-1702-5734-B59CC082D5C9}"/>
          </ac:spMkLst>
        </pc:spChg>
        <pc:spChg chg="mod">
          <ac:chgData name="Isobel Sexton" userId="2b9c1348-bfd6-4e42-a564-6b570b9f6a13" providerId="ADAL" clId="{1A727551-AAC6-41D2-BEAD-61E6D6A54996}" dt="2025-09-16T12:33:18.550" v="3" actId="207"/>
          <ac:spMkLst>
            <pc:docMk/>
            <pc:sldMk cId="109857222" sldId="256"/>
            <ac:spMk id="4" creationId="{CF6E2590-7412-854B-CC45-1668755FA1CD}"/>
          </ac:spMkLst>
        </pc:spChg>
        <pc:spChg chg="mod">
          <ac:chgData name="Isobel Sexton" userId="2b9c1348-bfd6-4e42-a564-6b570b9f6a13" providerId="ADAL" clId="{1A727551-AAC6-41D2-BEAD-61E6D6A54996}" dt="2025-09-16T12:33:27.083" v="5" actId="207"/>
          <ac:spMkLst>
            <pc:docMk/>
            <pc:sldMk cId="109857222" sldId="256"/>
            <ac:spMk id="7" creationId="{00387748-A84D-3481-3D52-D655703A0F1F}"/>
          </ac:spMkLst>
        </pc:spChg>
        <pc:spChg chg="mod">
          <ac:chgData name="Isobel Sexton" userId="2b9c1348-bfd6-4e42-a564-6b570b9f6a13" providerId="ADAL" clId="{1A727551-AAC6-41D2-BEAD-61E6D6A54996}" dt="2025-09-16T12:33:37.126" v="7" actId="207"/>
          <ac:spMkLst>
            <pc:docMk/>
            <pc:sldMk cId="109857222" sldId="256"/>
            <ac:spMk id="15" creationId="{1298538E-15DB-048E-DDF4-9F2C23CA4B83}"/>
          </ac:spMkLst>
        </pc:spChg>
        <pc:spChg chg="mod">
          <ac:chgData name="Isobel Sexton" userId="2b9c1348-bfd6-4e42-a564-6b570b9f6a13" providerId="ADAL" clId="{1A727551-AAC6-41D2-BEAD-61E6D6A54996}" dt="2025-09-16T12:33:31.828" v="6" actId="207"/>
          <ac:spMkLst>
            <pc:docMk/>
            <pc:sldMk cId="109857222" sldId="256"/>
            <ac:spMk id="18" creationId="{56C2FDFD-C057-CD67-9545-B832D5F93C52}"/>
          </ac:spMkLst>
        </pc:spChg>
      </pc:sldChg>
    </pc:docChg>
  </pc:docChgLst>
  <pc:docChgLst>
    <pc:chgData name="Isobel Sexton" userId="2b9c1348-bfd6-4e42-a564-6b570b9f6a13" providerId="ADAL" clId="{4551ED9D-F55F-4CF6-A5B1-B87C6FE3AE24}"/>
    <pc:docChg chg="undo custSel modSld">
      <pc:chgData name="Isobel Sexton" userId="2b9c1348-bfd6-4e42-a564-6b570b9f6a13" providerId="ADAL" clId="{4551ED9D-F55F-4CF6-A5B1-B87C6FE3AE24}" dt="2025-09-16T12:32:20.936" v="2" actId="1076"/>
      <pc:docMkLst>
        <pc:docMk/>
      </pc:docMkLst>
      <pc:sldChg chg="modSp mod">
        <pc:chgData name="Isobel Sexton" userId="2b9c1348-bfd6-4e42-a564-6b570b9f6a13" providerId="ADAL" clId="{4551ED9D-F55F-4CF6-A5B1-B87C6FE3AE24}" dt="2025-09-16T12:32:20.936" v="2" actId="1076"/>
        <pc:sldMkLst>
          <pc:docMk/>
          <pc:sldMk cId="109857222" sldId="256"/>
        </pc:sldMkLst>
        <pc:spChg chg="mod">
          <ac:chgData name="Isobel Sexton" userId="2b9c1348-bfd6-4e42-a564-6b570b9f6a13" providerId="ADAL" clId="{4551ED9D-F55F-4CF6-A5B1-B87C6FE3AE24}" dt="2025-09-16T12:32:12.852" v="1" actId="2711"/>
          <ac:spMkLst>
            <pc:docMk/>
            <pc:sldMk cId="109857222" sldId="256"/>
            <ac:spMk id="8" creationId="{93139BFE-9573-182C-B5BC-931FA77AEA64}"/>
          </ac:spMkLst>
        </pc:spChg>
        <pc:spChg chg="mod">
          <ac:chgData name="Isobel Sexton" userId="2b9c1348-bfd6-4e42-a564-6b570b9f6a13" providerId="ADAL" clId="{4551ED9D-F55F-4CF6-A5B1-B87C6FE3AE24}" dt="2025-09-16T12:32:20.936" v="2" actId="1076"/>
          <ac:spMkLst>
            <pc:docMk/>
            <pc:sldMk cId="109857222" sldId="256"/>
            <ac:spMk id="15" creationId="{1298538E-15DB-048E-DDF4-9F2C23CA4B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GB" smtClean="0"/>
              <a:t>16/09/2025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e on a flower&#10;&#10;AI-generated content may be incorrect.">
            <a:extLst>
              <a:ext uri="{FF2B5EF4-FFF2-40B4-BE49-F238E27FC236}">
                <a16:creationId xmlns:a16="http://schemas.microsoft.com/office/drawing/2014/main" id="{E7E2AE9F-57CC-BC84-A329-E36D3D7D35F2}"/>
              </a:ext>
            </a:extLst>
          </p:cNvPr>
          <p:cNvPicPr>
            <a:picLocks noChangeAspect="1"/>
          </p:cNvPicPr>
          <p:nvPr/>
        </p:nvPicPr>
        <p:blipFill>
          <a:blip r:embed="rId2"/>
          <a:stretch>
            <a:fillRect/>
          </a:stretch>
        </p:blipFill>
        <p:spPr>
          <a:xfrm rot="180000">
            <a:off x="221808" y="2653501"/>
            <a:ext cx="1554480" cy="1538379"/>
          </a:xfrm>
          <a:prstGeom prst="rect">
            <a:avLst/>
          </a:prstGeom>
          <a:ln>
            <a:solidFill>
              <a:schemeClr val="bg1"/>
            </a:solidFill>
          </a:ln>
          <a:effectLst>
            <a:outerShdw blurRad="292100" dist="139700" dir="2700000" algn="tl" rotWithShape="0">
              <a:srgbClr val="333333">
                <a:alpha val="65000"/>
              </a:srgbClr>
            </a:outerShdw>
          </a:effectLst>
        </p:spPr>
      </p:pic>
      <p:pic>
        <p:nvPicPr>
          <p:cNvPr id="21" name="Picture 20" descr="A bee on a flower&#10;&#10;AI-generated content may be incorrect.">
            <a:extLst>
              <a:ext uri="{FF2B5EF4-FFF2-40B4-BE49-F238E27FC236}">
                <a16:creationId xmlns:a16="http://schemas.microsoft.com/office/drawing/2014/main" id="{83297404-D1D8-E4B7-96C9-2435D224FAA5}"/>
              </a:ext>
            </a:extLst>
          </p:cNvPr>
          <p:cNvPicPr>
            <a:picLocks noChangeAspect="1"/>
          </p:cNvPicPr>
          <p:nvPr/>
        </p:nvPicPr>
        <p:blipFill>
          <a:blip r:embed="rId3"/>
          <a:stretch>
            <a:fillRect/>
          </a:stretch>
        </p:blipFill>
        <p:spPr>
          <a:xfrm rot="21420000">
            <a:off x="220048" y="4272315"/>
            <a:ext cx="1554480" cy="1524002"/>
          </a:xfrm>
          <a:prstGeom prst="rect">
            <a:avLst/>
          </a:prstGeom>
          <a:ln>
            <a:solidFill>
              <a:schemeClr val="bg1"/>
            </a:solidFill>
          </a:ln>
          <a:effectLst>
            <a:outerShdw blurRad="292100" dist="139700" dir="2700000" algn="tl" rotWithShape="0">
              <a:srgbClr val="333333">
                <a:alpha val="65000"/>
              </a:srgbClr>
            </a:outerShdw>
          </a:effectLst>
        </p:spPr>
      </p:pic>
      <p:sp>
        <p:nvSpPr>
          <p:cNvPr id="19" name="Oval 18">
            <a:extLst>
              <a:ext uri="{FF2B5EF4-FFF2-40B4-BE49-F238E27FC236}">
                <a16:creationId xmlns:a16="http://schemas.microsoft.com/office/drawing/2014/main" id="{81668ABA-2057-CFCC-EC15-752669DD68EB}"/>
              </a:ext>
            </a:extLst>
          </p:cNvPr>
          <p:cNvSpPr/>
          <p:nvPr/>
        </p:nvSpPr>
        <p:spPr>
          <a:xfrm>
            <a:off x="1331961" y="5258911"/>
            <a:ext cx="559649" cy="559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utterfly on a leaf&#10;&#10;AI-generated content may be incorrect.">
            <a:extLst>
              <a:ext uri="{FF2B5EF4-FFF2-40B4-BE49-F238E27FC236}">
                <a16:creationId xmlns:a16="http://schemas.microsoft.com/office/drawing/2014/main" id="{3998D93D-CEA5-0E9C-54D0-4080FF8DA8E1}"/>
              </a:ext>
            </a:extLst>
          </p:cNvPr>
          <p:cNvPicPr>
            <a:picLocks noChangeAspect="1"/>
          </p:cNvPicPr>
          <p:nvPr/>
        </p:nvPicPr>
        <p:blipFill>
          <a:blip r:embed="rId4"/>
          <a:stretch>
            <a:fillRect/>
          </a:stretch>
        </p:blipFill>
        <p:spPr>
          <a:xfrm rot="21420000">
            <a:off x="245020" y="1013771"/>
            <a:ext cx="1554480" cy="1567133"/>
          </a:xfrm>
          <a:prstGeom prst="rect">
            <a:avLst/>
          </a:prstGeom>
          <a:ln>
            <a:solidFill>
              <a:schemeClr val="bg1"/>
            </a:solidFill>
          </a:ln>
          <a:effectLst>
            <a:outerShdw blurRad="292100" dist="139700" dir="2700000" algn="tl" rotWithShape="0">
              <a:srgbClr val="333333">
                <a:alpha val="65000"/>
              </a:srgbClr>
            </a:outerShdw>
          </a:effectLst>
        </p:spPr>
      </p:pic>
      <p:sp>
        <p:nvSpPr>
          <p:cNvPr id="18" name="TextBox 10">
            <a:extLst>
              <a:ext uri="{FF2B5EF4-FFF2-40B4-BE49-F238E27FC236}">
                <a16:creationId xmlns:a16="http://schemas.microsoft.com/office/drawing/2014/main" id="{56C2FDFD-C057-CD67-9545-B832D5F93C52}"/>
              </a:ext>
            </a:extLst>
          </p:cNvPr>
          <p:cNvSpPr txBox="1"/>
          <p:nvPr/>
        </p:nvSpPr>
        <p:spPr>
          <a:xfrm rot="-240000">
            <a:off x="336081" y="199871"/>
            <a:ext cx="1757250" cy="584775"/>
          </a:xfrm>
          <a:custGeom>
            <a:avLst/>
            <a:gdLst>
              <a:gd name="connsiteX0" fmla="*/ 0 w 1757250"/>
              <a:gd name="connsiteY0" fmla="*/ 0 h 584775"/>
              <a:gd name="connsiteX1" fmla="*/ 550605 w 1757250"/>
              <a:gd name="connsiteY1" fmla="*/ 0 h 584775"/>
              <a:gd name="connsiteX2" fmla="*/ 1171500 w 1757250"/>
              <a:gd name="connsiteY2" fmla="*/ 0 h 584775"/>
              <a:gd name="connsiteX3" fmla="*/ 1757250 w 1757250"/>
              <a:gd name="connsiteY3" fmla="*/ 0 h 584775"/>
              <a:gd name="connsiteX4" fmla="*/ 1757250 w 1757250"/>
              <a:gd name="connsiteY4" fmla="*/ 584775 h 584775"/>
              <a:gd name="connsiteX5" fmla="*/ 1224218 w 1757250"/>
              <a:gd name="connsiteY5" fmla="*/ 584775 h 584775"/>
              <a:gd name="connsiteX6" fmla="*/ 620895 w 1757250"/>
              <a:gd name="connsiteY6" fmla="*/ 584775 h 584775"/>
              <a:gd name="connsiteX7" fmla="*/ 0 w 1757250"/>
              <a:gd name="connsiteY7" fmla="*/ 584775 h 584775"/>
              <a:gd name="connsiteX8" fmla="*/ 0 w 1757250"/>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250" h="584775" fill="none" extrusionOk="0">
                <a:moveTo>
                  <a:pt x="0" y="0"/>
                </a:moveTo>
                <a:cubicBezTo>
                  <a:pt x="187857" y="-26875"/>
                  <a:pt x="278220" y="59350"/>
                  <a:pt x="550605" y="0"/>
                </a:cubicBezTo>
                <a:cubicBezTo>
                  <a:pt x="822991" y="-59350"/>
                  <a:pt x="904443" y="33799"/>
                  <a:pt x="1171500" y="0"/>
                </a:cubicBezTo>
                <a:cubicBezTo>
                  <a:pt x="1438558" y="-33799"/>
                  <a:pt x="1594304" y="15599"/>
                  <a:pt x="1757250" y="0"/>
                </a:cubicBezTo>
                <a:cubicBezTo>
                  <a:pt x="1759305" y="156887"/>
                  <a:pt x="1720680" y="404095"/>
                  <a:pt x="1757250" y="584775"/>
                </a:cubicBezTo>
                <a:cubicBezTo>
                  <a:pt x="1499711" y="609824"/>
                  <a:pt x="1400875" y="526605"/>
                  <a:pt x="1224218" y="584775"/>
                </a:cubicBezTo>
                <a:cubicBezTo>
                  <a:pt x="1047561" y="642945"/>
                  <a:pt x="835846" y="573668"/>
                  <a:pt x="620895" y="584775"/>
                </a:cubicBezTo>
                <a:cubicBezTo>
                  <a:pt x="405944" y="595882"/>
                  <a:pt x="262590" y="556182"/>
                  <a:pt x="0" y="584775"/>
                </a:cubicBezTo>
                <a:cubicBezTo>
                  <a:pt x="-67653" y="356355"/>
                  <a:pt x="48158" y="259837"/>
                  <a:pt x="0" y="0"/>
                </a:cubicBezTo>
                <a:close/>
              </a:path>
              <a:path w="1757250" h="584775" stroke="0" extrusionOk="0">
                <a:moveTo>
                  <a:pt x="0" y="0"/>
                </a:moveTo>
                <a:cubicBezTo>
                  <a:pt x="126363" y="-24411"/>
                  <a:pt x="444078" y="6394"/>
                  <a:pt x="585750" y="0"/>
                </a:cubicBezTo>
                <a:cubicBezTo>
                  <a:pt x="727422" y="-6394"/>
                  <a:pt x="995321" y="1737"/>
                  <a:pt x="1189073" y="0"/>
                </a:cubicBezTo>
                <a:cubicBezTo>
                  <a:pt x="1382825" y="-1737"/>
                  <a:pt x="1594328" y="27613"/>
                  <a:pt x="1757250" y="0"/>
                </a:cubicBezTo>
                <a:cubicBezTo>
                  <a:pt x="1788490" y="240137"/>
                  <a:pt x="1748528" y="297939"/>
                  <a:pt x="1757250" y="584775"/>
                </a:cubicBezTo>
                <a:cubicBezTo>
                  <a:pt x="1489205" y="589581"/>
                  <a:pt x="1316132" y="519247"/>
                  <a:pt x="1189073" y="584775"/>
                </a:cubicBezTo>
                <a:cubicBezTo>
                  <a:pt x="1062014" y="650303"/>
                  <a:pt x="743941" y="547120"/>
                  <a:pt x="568178" y="584775"/>
                </a:cubicBezTo>
                <a:cubicBezTo>
                  <a:pt x="392416" y="622430"/>
                  <a:pt x="240915" y="578590"/>
                  <a:pt x="0" y="584775"/>
                </a:cubicBezTo>
                <a:cubicBezTo>
                  <a:pt x="-19621" y="452660"/>
                  <a:pt x="12331" y="260083"/>
                  <a:pt x="0" y="0"/>
                </a:cubicBezTo>
                <a:close/>
              </a:path>
            </a:pathLst>
          </a:custGeom>
          <a:noFill/>
          <a:ln w="28575">
            <a:solidFill>
              <a:schemeClr val="tx1"/>
            </a:solidFill>
            <a:extLst>
              <a:ext uri="{C807C97D-BFC1-408E-A445-0C87EB9F89A2}">
                <ask:lineSketchStyleProps xmlns:ask="http://schemas.microsoft.com/office/drawing/2018/sketchyshapes" sd="2123220466">
                  <a:prstGeom prst="rect">
                    <a:avLst/>
                  </a:prstGeom>
                  <ask:type>
                    <ask:lineSketchScribble/>
                  </ask:type>
                </ask:lineSketchStyleProps>
              </a:ext>
            </a:extLst>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Calibri Light"/>
                <a:ea typeface="Calibri Light"/>
                <a:cs typeface="Calibri Light"/>
              </a:rPr>
              <a:t>Create a </a:t>
            </a:r>
          </a:p>
        </p:txBody>
      </p:sp>
      <p:pic>
        <p:nvPicPr>
          <p:cNvPr id="10" name="Picture 9">
            <a:extLst>
              <a:ext uri="{FF2B5EF4-FFF2-40B4-BE49-F238E27FC236}">
                <a16:creationId xmlns:a16="http://schemas.microsoft.com/office/drawing/2014/main" id="{E99B489A-E2DC-665A-15CA-9E70EC8B77A5}"/>
              </a:ext>
            </a:extLst>
          </p:cNvPr>
          <p:cNvPicPr>
            <a:picLocks noChangeAspect="1"/>
          </p:cNvPicPr>
          <p:nvPr/>
        </p:nvPicPr>
        <p:blipFill>
          <a:blip r:embed="rId5"/>
          <a:stretch>
            <a:fillRect/>
          </a:stretch>
        </p:blipFill>
        <p:spPr>
          <a:xfrm>
            <a:off x="7730568" y="142191"/>
            <a:ext cx="1184666" cy="1212714"/>
          </a:xfrm>
          <a:prstGeom prst="rect">
            <a:avLst/>
          </a:prstGeom>
        </p:spPr>
      </p:pic>
      <p:sp>
        <p:nvSpPr>
          <p:cNvPr id="7" name="TextBox 6">
            <a:extLst>
              <a:ext uri="{FF2B5EF4-FFF2-40B4-BE49-F238E27FC236}">
                <a16:creationId xmlns:a16="http://schemas.microsoft.com/office/drawing/2014/main" id="{00387748-A84D-3481-3D52-D655703A0F1F}"/>
              </a:ext>
            </a:extLst>
          </p:cNvPr>
          <p:cNvSpPr txBox="1"/>
          <p:nvPr/>
        </p:nvSpPr>
        <p:spPr>
          <a:xfrm rot="420000">
            <a:off x="6338437" y="176788"/>
            <a:ext cx="1380907" cy="442674"/>
          </a:xfrm>
          <a:custGeom>
            <a:avLst/>
            <a:gdLst>
              <a:gd name="connsiteX0" fmla="*/ 0 w 1380907"/>
              <a:gd name="connsiteY0" fmla="*/ 73780 h 442674"/>
              <a:gd name="connsiteX1" fmla="*/ 73780 w 1380907"/>
              <a:gd name="connsiteY1" fmla="*/ 0 h 442674"/>
              <a:gd name="connsiteX2" fmla="*/ 472562 w 1380907"/>
              <a:gd name="connsiteY2" fmla="*/ 0 h 442674"/>
              <a:gd name="connsiteX3" fmla="*/ 871344 w 1380907"/>
              <a:gd name="connsiteY3" fmla="*/ 0 h 442674"/>
              <a:gd name="connsiteX4" fmla="*/ 1307127 w 1380907"/>
              <a:gd name="connsiteY4" fmla="*/ 0 h 442674"/>
              <a:gd name="connsiteX5" fmla="*/ 1380907 w 1380907"/>
              <a:gd name="connsiteY5" fmla="*/ 73780 h 442674"/>
              <a:gd name="connsiteX6" fmla="*/ 1380907 w 1380907"/>
              <a:gd name="connsiteY6" fmla="*/ 368894 h 442674"/>
              <a:gd name="connsiteX7" fmla="*/ 1307127 w 1380907"/>
              <a:gd name="connsiteY7" fmla="*/ 442674 h 442674"/>
              <a:gd name="connsiteX8" fmla="*/ 883678 w 1380907"/>
              <a:gd name="connsiteY8" fmla="*/ 442674 h 442674"/>
              <a:gd name="connsiteX9" fmla="*/ 447895 w 1380907"/>
              <a:gd name="connsiteY9" fmla="*/ 442674 h 442674"/>
              <a:gd name="connsiteX10" fmla="*/ 73780 w 1380907"/>
              <a:gd name="connsiteY10" fmla="*/ 442674 h 442674"/>
              <a:gd name="connsiteX11" fmla="*/ 0 w 1380907"/>
              <a:gd name="connsiteY11" fmla="*/ 368894 h 442674"/>
              <a:gd name="connsiteX12" fmla="*/ 0 w 1380907"/>
              <a:gd name="connsiteY12"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907" h="442674" fill="none" extrusionOk="0">
                <a:moveTo>
                  <a:pt x="0" y="73780"/>
                </a:moveTo>
                <a:cubicBezTo>
                  <a:pt x="-901" y="34354"/>
                  <a:pt x="31133" y="-2173"/>
                  <a:pt x="73780" y="0"/>
                </a:cubicBezTo>
                <a:cubicBezTo>
                  <a:pt x="221755" y="-43081"/>
                  <a:pt x="316170" y="25799"/>
                  <a:pt x="472562" y="0"/>
                </a:cubicBezTo>
                <a:cubicBezTo>
                  <a:pt x="628954" y="-25799"/>
                  <a:pt x="722028" y="41506"/>
                  <a:pt x="871344" y="0"/>
                </a:cubicBezTo>
                <a:cubicBezTo>
                  <a:pt x="1020660" y="-41506"/>
                  <a:pt x="1166633" y="11890"/>
                  <a:pt x="1307127" y="0"/>
                </a:cubicBezTo>
                <a:cubicBezTo>
                  <a:pt x="1339921" y="1090"/>
                  <a:pt x="1383405" y="36522"/>
                  <a:pt x="1380907" y="73780"/>
                </a:cubicBezTo>
                <a:cubicBezTo>
                  <a:pt x="1398619" y="204744"/>
                  <a:pt x="1349893" y="275267"/>
                  <a:pt x="1380907" y="368894"/>
                </a:cubicBezTo>
                <a:cubicBezTo>
                  <a:pt x="1386227" y="404817"/>
                  <a:pt x="1342370" y="453437"/>
                  <a:pt x="1307127" y="442674"/>
                </a:cubicBezTo>
                <a:cubicBezTo>
                  <a:pt x="1135504" y="444855"/>
                  <a:pt x="993732" y="415699"/>
                  <a:pt x="883678" y="442674"/>
                </a:cubicBezTo>
                <a:cubicBezTo>
                  <a:pt x="773624" y="469649"/>
                  <a:pt x="642514" y="411025"/>
                  <a:pt x="447895" y="442674"/>
                </a:cubicBezTo>
                <a:cubicBezTo>
                  <a:pt x="253276" y="474323"/>
                  <a:pt x="250736" y="432962"/>
                  <a:pt x="73780" y="442674"/>
                </a:cubicBezTo>
                <a:cubicBezTo>
                  <a:pt x="40019" y="435770"/>
                  <a:pt x="-2318" y="414318"/>
                  <a:pt x="0" y="368894"/>
                </a:cubicBezTo>
                <a:cubicBezTo>
                  <a:pt x="-4884" y="274564"/>
                  <a:pt x="15534" y="193093"/>
                  <a:pt x="0" y="73780"/>
                </a:cubicBezTo>
                <a:close/>
              </a:path>
              <a:path w="1380907" h="442674" stroke="0" extrusionOk="0">
                <a:moveTo>
                  <a:pt x="0" y="73780"/>
                </a:moveTo>
                <a:cubicBezTo>
                  <a:pt x="-2555" y="29271"/>
                  <a:pt x="23877" y="-5357"/>
                  <a:pt x="73780" y="0"/>
                </a:cubicBezTo>
                <a:cubicBezTo>
                  <a:pt x="185004" y="-34879"/>
                  <a:pt x="298002" y="9632"/>
                  <a:pt x="447895" y="0"/>
                </a:cubicBezTo>
                <a:cubicBezTo>
                  <a:pt x="597788" y="-9632"/>
                  <a:pt x="762470" y="4621"/>
                  <a:pt x="846677" y="0"/>
                </a:cubicBezTo>
                <a:cubicBezTo>
                  <a:pt x="930884" y="-4621"/>
                  <a:pt x="1107066" y="41871"/>
                  <a:pt x="1307127" y="0"/>
                </a:cubicBezTo>
                <a:cubicBezTo>
                  <a:pt x="1345921" y="-2951"/>
                  <a:pt x="1379755" y="38127"/>
                  <a:pt x="1380907" y="73780"/>
                </a:cubicBezTo>
                <a:cubicBezTo>
                  <a:pt x="1407952" y="144811"/>
                  <a:pt x="1368366" y="223819"/>
                  <a:pt x="1380907" y="368894"/>
                </a:cubicBezTo>
                <a:cubicBezTo>
                  <a:pt x="1381869" y="409076"/>
                  <a:pt x="1340751" y="437243"/>
                  <a:pt x="1307127" y="442674"/>
                </a:cubicBezTo>
                <a:cubicBezTo>
                  <a:pt x="1226080" y="450196"/>
                  <a:pt x="1094442" y="426530"/>
                  <a:pt x="933012" y="442674"/>
                </a:cubicBezTo>
                <a:cubicBezTo>
                  <a:pt x="771583" y="458818"/>
                  <a:pt x="720836" y="393789"/>
                  <a:pt x="509563" y="442674"/>
                </a:cubicBezTo>
                <a:cubicBezTo>
                  <a:pt x="298290" y="491559"/>
                  <a:pt x="230968" y="393150"/>
                  <a:pt x="73780" y="442674"/>
                </a:cubicBezTo>
                <a:cubicBezTo>
                  <a:pt x="28777" y="450715"/>
                  <a:pt x="76" y="416115"/>
                  <a:pt x="0" y="368894"/>
                </a:cubicBezTo>
                <a:cubicBezTo>
                  <a:pt x="-6764" y="252511"/>
                  <a:pt x="17270" y="172053"/>
                  <a:pt x="0" y="73780"/>
                </a:cubicBezTo>
                <a:close/>
              </a:path>
            </a:pathLst>
          </a:custGeom>
          <a:noFill/>
          <a:ln>
            <a:solidFill>
              <a:schemeClr val="tx1"/>
            </a:solidFill>
            <a:extLst>
              <a:ext uri="{C807C97D-BFC1-408E-A445-0C87EB9F89A2}">
                <ask:lineSketchStyleProps xmlns:ask="http://schemas.microsoft.com/office/drawing/2018/sketchyshapes" sd="3775755556">
                  <a:prstGeom prst="roundRect">
                    <a:avLst/>
                  </a:prstGeom>
                  <ask:type>
                    <ask:lineSketchScribble/>
                  </ask:type>
                </ask:lineSketchStyleProps>
              </a:ext>
            </a:extLst>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Calibri Light"/>
                <a:ea typeface="Calibri Light"/>
                <a:cs typeface="Calibri Light"/>
              </a:rPr>
              <a:t>Native</a:t>
            </a:r>
            <a:endParaRPr lang="en-US" dirty="0">
              <a:latin typeface="Calibri Light"/>
              <a:ea typeface="Calibri Light"/>
              <a:cs typeface="Calibri Light"/>
            </a:endParaRPr>
          </a:p>
        </p:txBody>
      </p:sp>
      <p:sp>
        <p:nvSpPr>
          <p:cNvPr id="15" name="TextBox 10">
            <a:extLst>
              <a:ext uri="{FF2B5EF4-FFF2-40B4-BE49-F238E27FC236}">
                <a16:creationId xmlns:a16="http://schemas.microsoft.com/office/drawing/2014/main" id="{1298538E-15DB-048E-DDF4-9F2C23CA4B83}"/>
              </a:ext>
            </a:extLst>
          </p:cNvPr>
          <p:cNvSpPr txBox="1"/>
          <p:nvPr/>
        </p:nvSpPr>
        <p:spPr>
          <a:xfrm rot="180000">
            <a:off x="5340901" y="1192603"/>
            <a:ext cx="3568795" cy="584775"/>
          </a:xfrm>
          <a:custGeom>
            <a:avLst/>
            <a:gdLst>
              <a:gd name="connsiteX0" fmla="*/ 0 w 3568795"/>
              <a:gd name="connsiteY0" fmla="*/ 0 h 584775"/>
              <a:gd name="connsiteX1" fmla="*/ 666175 w 3568795"/>
              <a:gd name="connsiteY1" fmla="*/ 0 h 584775"/>
              <a:gd name="connsiteX2" fmla="*/ 1189598 w 3568795"/>
              <a:gd name="connsiteY2" fmla="*/ 0 h 584775"/>
              <a:gd name="connsiteX3" fmla="*/ 1820085 w 3568795"/>
              <a:gd name="connsiteY3" fmla="*/ 0 h 584775"/>
              <a:gd name="connsiteX4" fmla="*/ 2307821 w 3568795"/>
              <a:gd name="connsiteY4" fmla="*/ 0 h 584775"/>
              <a:gd name="connsiteX5" fmla="*/ 2795556 w 3568795"/>
              <a:gd name="connsiteY5" fmla="*/ 0 h 584775"/>
              <a:gd name="connsiteX6" fmla="*/ 3568795 w 3568795"/>
              <a:gd name="connsiteY6" fmla="*/ 0 h 584775"/>
              <a:gd name="connsiteX7" fmla="*/ 3568795 w 3568795"/>
              <a:gd name="connsiteY7" fmla="*/ 584775 h 584775"/>
              <a:gd name="connsiteX8" fmla="*/ 2938308 w 3568795"/>
              <a:gd name="connsiteY8" fmla="*/ 584775 h 584775"/>
              <a:gd name="connsiteX9" fmla="*/ 2272133 w 3568795"/>
              <a:gd name="connsiteY9" fmla="*/ 584775 h 584775"/>
              <a:gd name="connsiteX10" fmla="*/ 1784398 w 3568795"/>
              <a:gd name="connsiteY10" fmla="*/ 584775 h 584775"/>
              <a:gd name="connsiteX11" fmla="*/ 1118222 w 3568795"/>
              <a:gd name="connsiteY11" fmla="*/ 584775 h 584775"/>
              <a:gd name="connsiteX12" fmla="*/ 594799 w 3568795"/>
              <a:gd name="connsiteY12" fmla="*/ 584775 h 584775"/>
              <a:gd name="connsiteX13" fmla="*/ 0 w 3568795"/>
              <a:gd name="connsiteY13" fmla="*/ 584775 h 584775"/>
              <a:gd name="connsiteX14" fmla="*/ 0 w 3568795"/>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8795" h="584775" fill="none" extrusionOk="0">
                <a:moveTo>
                  <a:pt x="0" y="0"/>
                </a:moveTo>
                <a:cubicBezTo>
                  <a:pt x="165160" y="-57693"/>
                  <a:pt x="495001" y="25481"/>
                  <a:pt x="666175" y="0"/>
                </a:cubicBezTo>
                <a:cubicBezTo>
                  <a:pt x="837349" y="-25481"/>
                  <a:pt x="931245" y="33723"/>
                  <a:pt x="1189598" y="0"/>
                </a:cubicBezTo>
                <a:cubicBezTo>
                  <a:pt x="1447951" y="-33723"/>
                  <a:pt x="1566440" y="8526"/>
                  <a:pt x="1820085" y="0"/>
                </a:cubicBezTo>
                <a:cubicBezTo>
                  <a:pt x="2073730" y="-8526"/>
                  <a:pt x="2129665" y="22595"/>
                  <a:pt x="2307821" y="0"/>
                </a:cubicBezTo>
                <a:cubicBezTo>
                  <a:pt x="2485977" y="-22595"/>
                  <a:pt x="2649746" y="765"/>
                  <a:pt x="2795556" y="0"/>
                </a:cubicBezTo>
                <a:cubicBezTo>
                  <a:pt x="2941367" y="-765"/>
                  <a:pt x="3351119" y="52261"/>
                  <a:pt x="3568795" y="0"/>
                </a:cubicBezTo>
                <a:cubicBezTo>
                  <a:pt x="3612204" y="281431"/>
                  <a:pt x="3539770" y="400474"/>
                  <a:pt x="3568795" y="584775"/>
                </a:cubicBezTo>
                <a:cubicBezTo>
                  <a:pt x="3278453" y="589388"/>
                  <a:pt x="3117254" y="520726"/>
                  <a:pt x="2938308" y="584775"/>
                </a:cubicBezTo>
                <a:cubicBezTo>
                  <a:pt x="2759362" y="648824"/>
                  <a:pt x="2455603" y="516684"/>
                  <a:pt x="2272133" y="584775"/>
                </a:cubicBezTo>
                <a:cubicBezTo>
                  <a:pt x="2088664" y="652866"/>
                  <a:pt x="1934460" y="578516"/>
                  <a:pt x="1784398" y="584775"/>
                </a:cubicBezTo>
                <a:cubicBezTo>
                  <a:pt x="1634337" y="591034"/>
                  <a:pt x="1417462" y="534187"/>
                  <a:pt x="1118222" y="584775"/>
                </a:cubicBezTo>
                <a:cubicBezTo>
                  <a:pt x="818982" y="635363"/>
                  <a:pt x="846285" y="533472"/>
                  <a:pt x="594799" y="584775"/>
                </a:cubicBezTo>
                <a:cubicBezTo>
                  <a:pt x="343313" y="636078"/>
                  <a:pt x="162852" y="516965"/>
                  <a:pt x="0" y="584775"/>
                </a:cubicBezTo>
                <a:cubicBezTo>
                  <a:pt x="-49791" y="394818"/>
                  <a:pt x="63127" y="226276"/>
                  <a:pt x="0" y="0"/>
                </a:cubicBezTo>
                <a:close/>
              </a:path>
              <a:path w="3568795" h="584775" stroke="0" extrusionOk="0">
                <a:moveTo>
                  <a:pt x="0" y="0"/>
                </a:moveTo>
                <a:cubicBezTo>
                  <a:pt x="227361" y="-13591"/>
                  <a:pt x="340254" y="56266"/>
                  <a:pt x="594799" y="0"/>
                </a:cubicBezTo>
                <a:cubicBezTo>
                  <a:pt x="849344" y="-56266"/>
                  <a:pt x="1020050" y="30796"/>
                  <a:pt x="1225286" y="0"/>
                </a:cubicBezTo>
                <a:cubicBezTo>
                  <a:pt x="1430522" y="-30796"/>
                  <a:pt x="1565014" y="11349"/>
                  <a:pt x="1855773" y="0"/>
                </a:cubicBezTo>
                <a:cubicBezTo>
                  <a:pt x="2146532" y="-11349"/>
                  <a:pt x="2227742" y="44067"/>
                  <a:pt x="2343509" y="0"/>
                </a:cubicBezTo>
                <a:cubicBezTo>
                  <a:pt x="2459276" y="-44067"/>
                  <a:pt x="2688940" y="45230"/>
                  <a:pt x="2973996" y="0"/>
                </a:cubicBezTo>
                <a:cubicBezTo>
                  <a:pt x="3259052" y="-45230"/>
                  <a:pt x="3357284" y="60098"/>
                  <a:pt x="3568795" y="0"/>
                </a:cubicBezTo>
                <a:cubicBezTo>
                  <a:pt x="3629505" y="251170"/>
                  <a:pt x="3532498" y="309216"/>
                  <a:pt x="3568795" y="584775"/>
                </a:cubicBezTo>
                <a:cubicBezTo>
                  <a:pt x="3396223" y="588818"/>
                  <a:pt x="3257650" y="563261"/>
                  <a:pt x="3081060" y="584775"/>
                </a:cubicBezTo>
                <a:cubicBezTo>
                  <a:pt x="2904471" y="606289"/>
                  <a:pt x="2733730" y="576035"/>
                  <a:pt x="2414885" y="584775"/>
                </a:cubicBezTo>
                <a:cubicBezTo>
                  <a:pt x="2096040" y="593515"/>
                  <a:pt x="1957736" y="516578"/>
                  <a:pt x="1784398" y="584775"/>
                </a:cubicBezTo>
                <a:cubicBezTo>
                  <a:pt x="1611060" y="652972"/>
                  <a:pt x="1415998" y="571003"/>
                  <a:pt x="1225286" y="584775"/>
                </a:cubicBezTo>
                <a:cubicBezTo>
                  <a:pt x="1034574" y="598547"/>
                  <a:pt x="911919" y="538914"/>
                  <a:pt x="666175" y="584775"/>
                </a:cubicBezTo>
                <a:cubicBezTo>
                  <a:pt x="420431" y="630636"/>
                  <a:pt x="262044" y="572701"/>
                  <a:pt x="0" y="584775"/>
                </a:cubicBezTo>
                <a:cubicBezTo>
                  <a:pt x="-33603" y="356113"/>
                  <a:pt x="7435" y="272349"/>
                  <a:pt x="0" y="0"/>
                </a:cubicBezTo>
                <a:close/>
              </a:path>
            </a:pathLst>
          </a:custGeom>
          <a:noFill/>
          <a:ln w="28575">
            <a:solidFill>
              <a:schemeClr val="tx1"/>
            </a:solidFill>
            <a:extLst>
              <a:ext uri="{C807C97D-BFC1-408E-A445-0C87EB9F89A2}">
                <ask:lineSketchStyleProps xmlns:ask="http://schemas.microsoft.com/office/drawing/2018/sketchyshapes" sd="2123220466">
                  <a:prstGeom prst="rect">
                    <a:avLst/>
                  </a:prstGeom>
                  <ask:type>
                    <ask:lineSketchScribble/>
                  </ask:type>
                </ask:lineSketchStyleProps>
              </a:ext>
            </a:extLst>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Calibri Light"/>
                <a:ea typeface="Calibri Light"/>
                <a:cs typeface="Calibri Light"/>
              </a:rPr>
              <a:t>for beneficial insects</a:t>
            </a:r>
            <a:endParaRPr lang="en-US" dirty="0">
              <a:latin typeface="Calibri Light"/>
              <a:ea typeface="Calibri Light"/>
              <a:cs typeface="Calibri Light"/>
            </a:endParaRPr>
          </a:p>
        </p:txBody>
      </p:sp>
      <p:sp>
        <p:nvSpPr>
          <p:cNvPr id="13" name="TextBox 12">
            <a:extLst>
              <a:ext uri="{FF2B5EF4-FFF2-40B4-BE49-F238E27FC236}">
                <a16:creationId xmlns:a16="http://schemas.microsoft.com/office/drawing/2014/main" id="{1280CAF1-7D82-A6B4-5B63-1280D9DFCFC5}"/>
              </a:ext>
            </a:extLst>
          </p:cNvPr>
          <p:cNvSpPr txBox="1"/>
          <p:nvPr/>
        </p:nvSpPr>
        <p:spPr>
          <a:xfrm>
            <a:off x="266381" y="5938938"/>
            <a:ext cx="1521753" cy="646331"/>
          </a:xfrm>
          <a:custGeom>
            <a:avLst/>
            <a:gdLst>
              <a:gd name="connsiteX0" fmla="*/ 0 w 1521753"/>
              <a:gd name="connsiteY0" fmla="*/ 0 h 646331"/>
              <a:gd name="connsiteX1" fmla="*/ 476816 w 1521753"/>
              <a:gd name="connsiteY1" fmla="*/ 0 h 646331"/>
              <a:gd name="connsiteX2" fmla="*/ 1014502 w 1521753"/>
              <a:gd name="connsiteY2" fmla="*/ 0 h 646331"/>
              <a:gd name="connsiteX3" fmla="*/ 1521753 w 1521753"/>
              <a:gd name="connsiteY3" fmla="*/ 0 h 646331"/>
              <a:gd name="connsiteX4" fmla="*/ 1521753 w 1521753"/>
              <a:gd name="connsiteY4" fmla="*/ 323166 h 646331"/>
              <a:gd name="connsiteX5" fmla="*/ 1521753 w 1521753"/>
              <a:gd name="connsiteY5" fmla="*/ 646331 h 646331"/>
              <a:gd name="connsiteX6" fmla="*/ 984067 w 1521753"/>
              <a:gd name="connsiteY6" fmla="*/ 646331 h 646331"/>
              <a:gd name="connsiteX7" fmla="*/ 492033 w 1521753"/>
              <a:gd name="connsiteY7" fmla="*/ 646331 h 646331"/>
              <a:gd name="connsiteX8" fmla="*/ 0 w 1521753"/>
              <a:gd name="connsiteY8" fmla="*/ 646331 h 646331"/>
              <a:gd name="connsiteX9" fmla="*/ 0 w 1521753"/>
              <a:gd name="connsiteY9" fmla="*/ 336092 h 646331"/>
              <a:gd name="connsiteX10" fmla="*/ 0 w 1521753"/>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753" h="646331" fill="none" extrusionOk="0">
                <a:moveTo>
                  <a:pt x="0" y="0"/>
                </a:moveTo>
                <a:cubicBezTo>
                  <a:pt x="170666" y="-49986"/>
                  <a:pt x="343330" y="42196"/>
                  <a:pt x="476816" y="0"/>
                </a:cubicBezTo>
                <a:cubicBezTo>
                  <a:pt x="610302" y="-42196"/>
                  <a:pt x="762131" y="37647"/>
                  <a:pt x="1014502" y="0"/>
                </a:cubicBezTo>
                <a:cubicBezTo>
                  <a:pt x="1266873" y="-37647"/>
                  <a:pt x="1308608" y="23814"/>
                  <a:pt x="1521753" y="0"/>
                </a:cubicBezTo>
                <a:cubicBezTo>
                  <a:pt x="1547542" y="100328"/>
                  <a:pt x="1492217" y="217510"/>
                  <a:pt x="1521753" y="323166"/>
                </a:cubicBezTo>
                <a:cubicBezTo>
                  <a:pt x="1551289" y="428822"/>
                  <a:pt x="1490181" y="579022"/>
                  <a:pt x="1521753" y="646331"/>
                </a:cubicBezTo>
                <a:cubicBezTo>
                  <a:pt x="1326468" y="662383"/>
                  <a:pt x="1205883" y="640644"/>
                  <a:pt x="984067" y="646331"/>
                </a:cubicBezTo>
                <a:cubicBezTo>
                  <a:pt x="762251" y="652018"/>
                  <a:pt x="699868" y="642576"/>
                  <a:pt x="492033" y="646331"/>
                </a:cubicBezTo>
                <a:cubicBezTo>
                  <a:pt x="284198" y="650086"/>
                  <a:pt x="223557" y="626052"/>
                  <a:pt x="0" y="646331"/>
                </a:cubicBezTo>
                <a:cubicBezTo>
                  <a:pt x="-33970" y="523821"/>
                  <a:pt x="22632" y="468897"/>
                  <a:pt x="0" y="336092"/>
                </a:cubicBezTo>
                <a:cubicBezTo>
                  <a:pt x="-22632" y="203287"/>
                  <a:pt x="1507" y="135296"/>
                  <a:pt x="0" y="0"/>
                </a:cubicBezTo>
                <a:close/>
              </a:path>
              <a:path w="1521753" h="646331" stroke="0" extrusionOk="0">
                <a:moveTo>
                  <a:pt x="0" y="0"/>
                </a:moveTo>
                <a:cubicBezTo>
                  <a:pt x="133961" y="-61687"/>
                  <a:pt x="396593" y="32865"/>
                  <a:pt x="522469" y="0"/>
                </a:cubicBezTo>
                <a:cubicBezTo>
                  <a:pt x="648345" y="-32865"/>
                  <a:pt x="840785" y="711"/>
                  <a:pt x="999284" y="0"/>
                </a:cubicBezTo>
                <a:cubicBezTo>
                  <a:pt x="1157783" y="-711"/>
                  <a:pt x="1301887" y="4875"/>
                  <a:pt x="1521753" y="0"/>
                </a:cubicBezTo>
                <a:cubicBezTo>
                  <a:pt x="1547058" y="120268"/>
                  <a:pt x="1483795" y="204174"/>
                  <a:pt x="1521753" y="336092"/>
                </a:cubicBezTo>
                <a:cubicBezTo>
                  <a:pt x="1559711" y="468010"/>
                  <a:pt x="1501394" y="575828"/>
                  <a:pt x="1521753" y="646331"/>
                </a:cubicBezTo>
                <a:cubicBezTo>
                  <a:pt x="1416848" y="647129"/>
                  <a:pt x="1146910" y="592352"/>
                  <a:pt x="1044937" y="646331"/>
                </a:cubicBezTo>
                <a:cubicBezTo>
                  <a:pt x="942964" y="700310"/>
                  <a:pt x="746283" y="592759"/>
                  <a:pt x="537686" y="646331"/>
                </a:cubicBezTo>
                <a:cubicBezTo>
                  <a:pt x="329089" y="699903"/>
                  <a:pt x="183200" y="588837"/>
                  <a:pt x="0" y="646331"/>
                </a:cubicBezTo>
                <a:cubicBezTo>
                  <a:pt x="-5934" y="529173"/>
                  <a:pt x="13668" y="410820"/>
                  <a:pt x="0" y="323166"/>
                </a:cubicBezTo>
                <a:cubicBezTo>
                  <a:pt x="-13668" y="235512"/>
                  <a:pt x="5595" y="127616"/>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96144540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buAutoNum type="arabicPeriod"/>
            </a:pPr>
            <a:r>
              <a:rPr lang="en-GB" sz="1200" dirty="0">
                <a:latin typeface="Calibri Light"/>
                <a:ea typeface="Calibri Light"/>
                <a:cs typeface="Calibri Light"/>
              </a:rPr>
              <a:t>Butterflies</a:t>
            </a:r>
          </a:p>
          <a:p>
            <a:pPr marL="342900" indent="-342900">
              <a:buAutoNum type="arabicPeriod"/>
            </a:pPr>
            <a:r>
              <a:rPr lang="en-GB" sz="1200" dirty="0">
                <a:latin typeface="Calibri Light"/>
                <a:ea typeface="Calibri Light"/>
                <a:cs typeface="Calibri Light"/>
              </a:rPr>
              <a:t>Bumblebees</a:t>
            </a:r>
            <a:endParaRPr lang="en-US" sz="1200" dirty="0">
              <a:latin typeface="Calibri Light"/>
              <a:ea typeface="Calibri Light"/>
              <a:cs typeface="Calibri Light"/>
            </a:endParaRPr>
          </a:p>
          <a:p>
            <a:pPr marL="342900" indent="-342900">
              <a:buAutoNum type="arabicPeriod"/>
            </a:pPr>
            <a:r>
              <a:rPr lang="en-US" sz="1200" dirty="0">
                <a:latin typeface="Calibri Light"/>
                <a:ea typeface="Calibri Light"/>
                <a:cs typeface="Calibri Light"/>
              </a:rPr>
              <a:t>Solitary bees</a:t>
            </a:r>
          </a:p>
        </p:txBody>
      </p:sp>
      <p:sp>
        <p:nvSpPr>
          <p:cNvPr id="17" name="TextBox 16">
            <a:extLst>
              <a:ext uri="{FF2B5EF4-FFF2-40B4-BE49-F238E27FC236}">
                <a16:creationId xmlns:a16="http://schemas.microsoft.com/office/drawing/2014/main" id="{DC16EF39-9425-7ED7-A97B-40DD882DAA88}"/>
              </a:ext>
            </a:extLst>
          </p:cNvPr>
          <p:cNvSpPr txBox="1"/>
          <p:nvPr/>
        </p:nvSpPr>
        <p:spPr>
          <a:xfrm>
            <a:off x="1378113" y="5292447"/>
            <a:ext cx="498147" cy="523220"/>
          </a:xfrm>
          <a:custGeom>
            <a:avLst/>
            <a:gdLst>
              <a:gd name="connsiteX0" fmla="*/ 0 w 498147"/>
              <a:gd name="connsiteY0" fmla="*/ 0 h 523220"/>
              <a:gd name="connsiteX1" fmla="*/ 498147 w 498147"/>
              <a:gd name="connsiteY1" fmla="*/ 0 h 523220"/>
              <a:gd name="connsiteX2" fmla="*/ 498147 w 498147"/>
              <a:gd name="connsiteY2" fmla="*/ 523220 h 523220"/>
              <a:gd name="connsiteX3" fmla="*/ 0 w 498147"/>
              <a:gd name="connsiteY3" fmla="*/ 523220 h 523220"/>
              <a:gd name="connsiteX4" fmla="*/ 0 w 498147"/>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47" h="523220" extrusionOk="0">
                <a:moveTo>
                  <a:pt x="0" y="0"/>
                </a:moveTo>
                <a:cubicBezTo>
                  <a:pt x="175066" y="-45702"/>
                  <a:pt x="363522" y="48106"/>
                  <a:pt x="498147" y="0"/>
                </a:cubicBezTo>
                <a:cubicBezTo>
                  <a:pt x="527271" y="241059"/>
                  <a:pt x="472083" y="312067"/>
                  <a:pt x="498147" y="523220"/>
                </a:cubicBezTo>
                <a:cubicBezTo>
                  <a:pt x="380218" y="533842"/>
                  <a:pt x="243561" y="515636"/>
                  <a:pt x="0" y="523220"/>
                </a:cubicBezTo>
                <a:cubicBezTo>
                  <a:pt x="-38970" y="375251"/>
                  <a:pt x="58628" y="191275"/>
                  <a:pt x="0" y="0"/>
                </a:cubicBezTo>
                <a:close/>
              </a:path>
            </a:pathLst>
          </a:custGeom>
          <a:noFill/>
          <a:ln w="28575">
            <a:noFill/>
            <a:extLst>
              <a:ext uri="{C807C97D-BFC1-408E-A445-0C87EB9F89A2}">
                <ask:lineSketchStyleProps xmlns:ask="http://schemas.microsoft.com/office/drawing/2018/sketchyshapes" sd="401232726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800" b="1" dirty="0">
                <a:solidFill>
                  <a:srgbClr val="000000"/>
                </a:solidFill>
                <a:latin typeface="Calibri Light"/>
                <a:ea typeface="Calibri Light"/>
                <a:cs typeface="Calibri Light"/>
              </a:rPr>
              <a:t>3</a:t>
            </a:r>
          </a:p>
        </p:txBody>
      </p:sp>
      <p:sp>
        <p:nvSpPr>
          <p:cNvPr id="4" name="TextBox 3">
            <a:extLst>
              <a:ext uri="{FF2B5EF4-FFF2-40B4-BE49-F238E27FC236}">
                <a16:creationId xmlns:a16="http://schemas.microsoft.com/office/drawing/2014/main" id="{CF6E2590-7412-854B-CC45-1668755FA1CD}"/>
              </a:ext>
            </a:extLst>
          </p:cNvPr>
          <p:cNvSpPr txBox="1"/>
          <p:nvPr/>
        </p:nvSpPr>
        <p:spPr>
          <a:xfrm>
            <a:off x="6318786" y="3748415"/>
            <a:ext cx="2589988" cy="2820027"/>
          </a:xfrm>
          <a:custGeom>
            <a:avLst/>
            <a:gdLst>
              <a:gd name="connsiteX0" fmla="*/ 0 w 2589988"/>
              <a:gd name="connsiteY0" fmla="*/ 431673 h 2820027"/>
              <a:gd name="connsiteX1" fmla="*/ 431673 w 2589988"/>
              <a:gd name="connsiteY1" fmla="*/ 0 h 2820027"/>
              <a:gd name="connsiteX2" fmla="*/ 1041753 w 2589988"/>
              <a:gd name="connsiteY2" fmla="*/ 0 h 2820027"/>
              <a:gd name="connsiteX3" fmla="*/ 1565501 w 2589988"/>
              <a:gd name="connsiteY3" fmla="*/ 0 h 2820027"/>
              <a:gd name="connsiteX4" fmla="*/ 2158315 w 2589988"/>
              <a:gd name="connsiteY4" fmla="*/ 0 h 2820027"/>
              <a:gd name="connsiteX5" fmla="*/ 2589988 w 2589988"/>
              <a:gd name="connsiteY5" fmla="*/ 431673 h 2820027"/>
              <a:gd name="connsiteX6" fmla="*/ 2589988 w 2589988"/>
              <a:gd name="connsiteY6" fmla="*/ 959977 h 2820027"/>
              <a:gd name="connsiteX7" fmla="*/ 2589988 w 2589988"/>
              <a:gd name="connsiteY7" fmla="*/ 1468714 h 2820027"/>
              <a:gd name="connsiteX8" fmla="*/ 2589988 w 2589988"/>
              <a:gd name="connsiteY8" fmla="*/ 1899184 h 2820027"/>
              <a:gd name="connsiteX9" fmla="*/ 2589988 w 2589988"/>
              <a:gd name="connsiteY9" fmla="*/ 2388354 h 2820027"/>
              <a:gd name="connsiteX10" fmla="*/ 2158315 w 2589988"/>
              <a:gd name="connsiteY10" fmla="*/ 2820027 h 2820027"/>
              <a:gd name="connsiteX11" fmla="*/ 1617301 w 2589988"/>
              <a:gd name="connsiteY11" fmla="*/ 2820027 h 2820027"/>
              <a:gd name="connsiteX12" fmla="*/ 1093552 w 2589988"/>
              <a:gd name="connsiteY12" fmla="*/ 2820027 h 2820027"/>
              <a:gd name="connsiteX13" fmla="*/ 431673 w 2589988"/>
              <a:gd name="connsiteY13" fmla="*/ 2820027 h 2820027"/>
              <a:gd name="connsiteX14" fmla="*/ 0 w 2589988"/>
              <a:gd name="connsiteY14" fmla="*/ 2388354 h 2820027"/>
              <a:gd name="connsiteX15" fmla="*/ 0 w 2589988"/>
              <a:gd name="connsiteY15" fmla="*/ 1957884 h 2820027"/>
              <a:gd name="connsiteX16" fmla="*/ 0 w 2589988"/>
              <a:gd name="connsiteY16" fmla="*/ 1488281 h 2820027"/>
              <a:gd name="connsiteX17" fmla="*/ 0 w 2589988"/>
              <a:gd name="connsiteY17" fmla="*/ 999110 h 2820027"/>
              <a:gd name="connsiteX18" fmla="*/ 0 w 2589988"/>
              <a:gd name="connsiteY18" fmla="*/ 431673 h 28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9988" h="2820027" fill="none" extrusionOk="0">
                <a:moveTo>
                  <a:pt x="0" y="431673"/>
                </a:moveTo>
                <a:cubicBezTo>
                  <a:pt x="5258" y="181890"/>
                  <a:pt x="151022" y="26167"/>
                  <a:pt x="431673" y="0"/>
                </a:cubicBezTo>
                <a:cubicBezTo>
                  <a:pt x="671948" y="-9458"/>
                  <a:pt x="836972" y="21717"/>
                  <a:pt x="1041753" y="0"/>
                </a:cubicBezTo>
                <a:cubicBezTo>
                  <a:pt x="1246534" y="-21717"/>
                  <a:pt x="1440977" y="39326"/>
                  <a:pt x="1565501" y="0"/>
                </a:cubicBezTo>
                <a:cubicBezTo>
                  <a:pt x="1690025" y="-39326"/>
                  <a:pt x="1884074" y="26140"/>
                  <a:pt x="2158315" y="0"/>
                </a:cubicBezTo>
                <a:cubicBezTo>
                  <a:pt x="2347799" y="42991"/>
                  <a:pt x="2563339" y="248628"/>
                  <a:pt x="2589988" y="431673"/>
                </a:cubicBezTo>
                <a:cubicBezTo>
                  <a:pt x="2607544" y="632385"/>
                  <a:pt x="2588528" y="818770"/>
                  <a:pt x="2589988" y="959977"/>
                </a:cubicBezTo>
                <a:cubicBezTo>
                  <a:pt x="2591448" y="1101184"/>
                  <a:pt x="2575161" y="1318592"/>
                  <a:pt x="2589988" y="1468714"/>
                </a:cubicBezTo>
                <a:cubicBezTo>
                  <a:pt x="2604815" y="1618836"/>
                  <a:pt x="2577036" y="1809598"/>
                  <a:pt x="2589988" y="1899184"/>
                </a:cubicBezTo>
                <a:cubicBezTo>
                  <a:pt x="2602940" y="1988770"/>
                  <a:pt x="2559693" y="2183164"/>
                  <a:pt x="2589988" y="2388354"/>
                </a:cubicBezTo>
                <a:cubicBezTo>
                  <a:pt x="2523307" y="2607366"/>
                  <a:pt x="2355776" y="2815693"/>
                  <a:pt x="2158315" y="2820027"/>
                </a:cubicBezTo>
                <a:cubicBezTo>
                  <a:pt x="2007914" y="2854029"/>
                  <a:pt x="1829332" y="2757935"/>
                  <a:pt x="1617301" y="2820027"/>
                </a:cubicBezTo>
                <a:cubicBezTo>
                  <a:pt x="1405270" y="2882119"/>
                  <a:pt x="1345337" y="2778831"/>
                  <a:pt x="1093552" y="2820027"/>
                </a:cubicBezTo>
                <a:cubicBezTo>
                  <a:pt x="841767" y="2861223"/>
                  <a:pt x="636019" y="2754615"/>
                  <a:pt x="431673" y="2820027"/>
                </a:cubicBezTo>
                <a:cubicBezTo>
                  <a:pt x="222894" y="2821967"/>
                  <a:pt x="54385" y="2607850"/>
                  <a:pt x="0" y="2388354"/>
                </a:cubicBezTo>
                <a:cubicBezTo>
                  <a:pt x="-3211" y="2249635"/>
                  <a:pt x="23380" y="2125638"/>
                  <a:pt x="0" y="1957884"/>
                </a:cubicBezTo>
                <a:cubicBezTo>
                  <a:pt x="-23380" y="1790130"/>
                  <a:pt x="18777" y="1664267"/>
                  <a:pt x="0" y="1488281"/>
                </a:cubicBezTo>
                <a:cubicBezTo>
                  <a:pt x="-18777" y="1312295"/>
                  <a:pt x="25110" y="1154139"/>
                  <a:pt x="0" y="999110"/>
                </a:cubicBezTo>
                <a:cubicBezTo>
                  <a:pt x="-25110" y="844081"/>
                  <a:pt x="38800" y="605794"/>
                  <a:pt x="0" y="431673"/>
                </a:cubicBezTo>
                <a:close/>
              </a:path>
              <a:path w="2589988" h="2820027" stroke="0" extrusionOk="0">
                <a:moveTo>
                  <a:pt x="0" y="431673"/>
                </a:moveTo>
                <a:cubicBezTo>
                  <a:pt x="-24737" y="213721"/>
                  <a:pt x="218714" y="40366"/>
                  <a:pt x="431673" y="0"/>
                </a:cubicBezTo>
                <a:cubicBezTo>
                  <a:pt x="568142" y="-9322"/>
                  <a:pt x="716636" y="34083"/>
                  <a:pt x="972687" y="0"/>
                </a:cubicBezTo>
                <a:cubicBezTo>
                  <a:pt x="1228738" y="-34083"/>
                  <a:pt x="1353813" y="53674"/>
                  <a:pt x="1530968" y="0"/>
                </a:cubicBezTo>
                <a:cubicBezTo>
                  <a:pt x="1708123" y="-53674"/>
                  <a:pt x="1861890" y="5320"/>
                  <a:pt x="2158315" y="0"/>
                </a:cubicBezTo>
                <a:cubicBezTo>
                  <a:pt x="2380855" y="-39366"/>
                  <a:pt x="2630487" y="187773"/>
                  <a:pt x="2589988" y="431673"/>
                </a:cubicBezTo>
                <a:cubicBezTo>
                  <a:pt x="2594858" y="586430"/>
                  <a:pt x="2587419" y="792330"/>
                  <a:pt x="2589988" y="959977"/>
                </a:cubicBezTo>
                <a:cubicBezTo>
                  <a:pt x="2592557" y="1127624"/>
                  <a:pt x="2572881" y="1304314"/>
                  <a:pt x="2589988" y="1429580"/>
                </a:cubicBezTo>
                <a:cubicBezTo>
                  <a:pt x="2607095" y="1554846"/>
                  <a:pt x="2587430" y="1757626"/>
                  <a:pt x="2589988" y="1899184"/>
                </a:cubicBezTo>
                <a:cubicBezTo>
                  <a:pt x="2592546" y="2040742"/>
                  <a:pt x="2531399" y="2196546"/>
                  <a:pt x="2589988" y="2388354"/>
                </a:cubicBezTo>
                <a:cubicBezTo>
                  <a:pt x="2562082" y="2661720"/>
                  <a:pt x="2393770" y="2831188"/>
                  <a:pt x="2158315" y="2820027"/>
                </a:cubicBezTo>
                <a:cubicBezTo>
                  <a:pt x="1901946" y="2828899"/>
                  <a:pt x="1849689" y="2812718"/>
                  <a:pt x="1600034" y="2820027"/>
                </a:cubicBezTo>
                <a:cubicBezTo>
                  <a:pt x="1350379" y="2827336"/>
                  <a:pt x="1253427" y="2772837"/>
                  <a:pt x="1076286" y="2820027"/>
                </a:cubicBezTo>
                <a:cubicBezTo>
                  <a:pt x="899145" y="2867217"/>
                  <a:pt x="622512" y="2766871"/>
                  <a:pt x="431673" y="2820027"/>
                </a:cubicBezTo>
                <a:cubicBezTo>
                  <a:pt x="142169" y="2830588"/>
                  <a:pt x="-46433" y="2594471"/>
                  <a:pt x="0" y="2388354"/>
                </a:cubicBezTo>
                <a:cubicBezTo>
                  <a:pt x="-10404" y="2232287"/>
                  <a:pt x="40639" y="2026783"/>
                  <a:pt x="0" y="1918751"/>
                </a:cubicBezTo>
                <a:cubicBezTo>
                  <a:pt x="-40639" y="1810719"/>
                  <a:pt x="29520" y="1584217"/>
                  <a:pt x="0" y="1429580"/>
                </a:cubicBezTo>
                <a:cubicBezTo>
                  <a:pt x="-29520" y="1274943"/>
                  <a:pt x="42446" y="1128462"/>
                  <a:pt x="0" y="920843"/>
                </a:cubicBezTo>
                <a:cubicBezTo>
                  <a:pt x="-42446" y="713224"/>
                  <a:pt x="47011" y="531776"/>
                  <a:pt x="0" y="431673"/>
                </a:cubicBezTo>
                <a:close/>
              </a:path>
            </a:pathLst>
          </a:custGeom>
          <a:noFill/>
          <a:ln w="12700">
            <a:solidFill>
              <a:schemeClr val="tx1"/>
            </a:solidFill>
            <a:prstDash val="solid"/>
            <a:extLst>
              <a:ext uri="{C807C97D-BFC1-408E-A445-0C87EB9F89A2}">
                <ask:lineSketchStyleProps xmlns:ask="http://schemas.microsoft.com/office/drawing/2018/sketchyshapes" sd="3338759114">
                  <a:prstGeom prst="roundRect">
                    <a:avLst/>
                  </a:prstGeom>
                  <ask:type>
                    <ask:lineSketchScribbl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Calibri Light"/>
                <a:ea typeface="Calibri Light"/>
                <a:cs typeface="Calibri Light"/>
              </a:rPr>
              <a:t>Other plants you might like to introduce to your patch of clover.</a:t>
            </a:r>
            <a:endParaRPr lang="en-US" sz="1600" dirty="0">
              <a:ea typeface="Calibri Light"/>
              <a:cs typeface="Calibri Light"/>
            </a:endParaRPr>
          </a:p>
          <a:p>
            <a:pPr marL="285750" indent="-285750" algn="ctr">
              <a:buFont typeface="Arial"/>
              <a:buChar char="•"/>
            </a:pPr>
            <a:r>
              <a:rPr lang="en-US" sz="1600" b="1" dirty="0">
                <a:latin typeface="Calibri Light"/>
                <a:ea typeface="Calibri Light"/>
                <a:cs typeface="Calibri Light"/>
              </a:rPr>
              <a:t>red clover</a:t>
            </a:r>
            <a:endParaRPr lang="en-US" sz="1600" dirty="0"/>
          </a:p>
          <a:p>
            <a:pPr marL="285750" indent="-285750" algn="ctr">
              <a:buFont typeface="Arial"/>
              <a:buChar char="•"/>
            </a:pPr>
            <a:r>
              <a:rPr lang="en-US" sz="1600" b="1" dirty="0">
                <a:latin typeface="Calibri Light"/>
                <a:ea typeface="Calibri Light"/>
                <a:cs typeface="Calibri Light"/>
              </a:rPr>
              <a:t>ox eye daisies</a:t>
            </a:r>
          </a:p>
          <a:p>
            <a:pPr marL="285750" indent="-285750" algn="ctr">
              <a:buFont typeface="Arial"/>
              <a:buChar char="•"/>
            </a:pPr>
            <a:r>
              <a:rPr lang="en-US" sz="1600" b="1" dirty="0">
                <a:latin typeface="Calibri Light"/>
                <a:ea typeface="Calibri Light"/>
                <a:cs typeface="Calibri Light"/>
              </a:rPr>
              <a:t>Field scabious</a:t>
            </a:r>
          </a:p>
          <a:p>
            <a:pPr marL="285750" indent="-285750" algn="ctr">
              <a:buFont typeface="Arial"/>
              <a:buChar char="•"/>
            </a:pPr>
            <a:r>
              <a:rPr lang="en-US" sz="1600" dirty="0">
                <a:latin typeface="Calibri Light"/>
                <a:ea typeface="Calibri Light"/>
                <a:cs typeface="Calibri Light"/>
              </a:rPr>
              <a:t>Naturalizing bulbs </a:t>
            </a:r>
          </a:p>
          <a:p>
            <a:pPr marL="285750" indent="-285750" algn="ctr">
              <a:buFont typeface="Arial"/>
              <a:buChar char="•"/>
            </a:pPr>
            <a:r>
              <a:rPr lang="en-US" sz="1600" b="1" dirty="0">
                <a:latin typeface="Calibri Light"/>
                <a:ea typeface="Calibri Light"/>
                <a:cs typeface="Calibri Light"/>
              </a:rPr>
              <a:t>Cornflowers </a:t>
            </a:r>
          </a:p>
          <a:p>
            <a:pPr algn="ctr"/>
            <a:r>
              <a:rPr lang="en-US" sz="1600" dirty="0">
                <a:latin typeface="Calibri Light"/>
                <a:ea typeface="Calibri Light"/>
                <a:cs typeface="Calibri Light"/>
              </a:rPr>
              <a:t>Native species to the UK in </a:t>
            </a:r>
            <a:r>
              <a:rPr lang="en-US" sz="1600" b="1" dirty="0">
                <a:latin typeface="Calibri Light"/>
                <a:ea typeface="Calibri Light"/>
                <a:cs typeface="Calibri Light"/>
              </a:rPr>
              <a:t>bold</a:t>
            </a:r>
            <a:r>
              <a:rPr lang="en-US" sz="1600" dirty="0">
                <a:latin typeface="Calibri Light"/>
                <a:ea typeface="Calibri Light"/>
                <a:cs typeface="Calibri Light"/>
              </a:rPr>
              <a:t>.</a:t>
            </a:r>
          </a:p>
        </p:txBody>
      </p:sp>
      <p:sp>
        <p:nvSpPr>
          <p:cNvPr id="11" name="TextBox 10">
            <a:extLst>
              <a:ext uri="{FF2B5EF4-FFF2-40B4-BE49-F238E27FC236}">
                <a16:creationId xmlns:a16="http://schemas.microsoft.com/office/drawing/2014/main" id="{E6B63284-A293-0A29-048E-6B66C5B7C011}"/>
              </a:ext>
            </a:extLst>
          </p:cNvPr>
          <p:cNvSpPr txBox="1"/>
          <p:nvPr/>
        </p:nvSpPr>
        <p:spPr>
          <a:xfrm>
            <a:off x="1974808" y="1547805"/>
            <a:ext cx="3597747" cy="2045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Once clover was the scourge of the pristine garden lawn but now gardeners are recognising the value of clover to beneficial insects.  Not only that but clover is drought tolerant so will stay green even when the weather heats up! </a:t>
            </a:r>
          </a:p>
        </p:txBody>
      </p:sp>
      <p:sp>
        <p:nvSpPr>
          <p:cNvPr id="8" name="TextBox 4">
            <a:extLst>
              <a:ext uri="{FF2B5EF4-FFF2-40B4-BE49-F238E27FC236}">
                <a16:creationId xmlns:a16="http://schemas.microsoft.com/office/drawing/2014/main" id="{93139BFE-9573-182C-B5BC-931FA77AEA64}"/>
              </a:ext>
            </a:extLst>
          </p:cNvPr>
          <p:cNvSpPr txBox="1"/>
          <p:nvPr/>
        </p:nvSpPr>
        <p:spPr>
          <a:xfrm>
            <a:off x="1732233" y="7138"/>
            <a:ext cx="5280141" cy="1323439"/>
          </a:xfrm>
          <a:prstGeom prst="rect">
            <a:avLst/>
          </a:prstGeom>
          <a:no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a:latin typeface="Calibri Light"/>
                <a:ea typeface="Gulim"/>
                <a:cs typeface="Calibri Light"/>
              </a:rPr>
              <a:t>Clover patch</a:t>
            </a:r>
          </a:p>
        </p:txBody>
      </p:sp>
      <p:sp>
        <p:nvSpPr>
          <p:cNvPr id="2" name="TextBox 1">
            <a:extLst>
              <a:ext uri="{FF2B5EF4-FFF2-40B4-BE49-F238E27FC236}">
                <a16:creationId xmlns:a16="http://schemas.microsoft.com/office/drawing/2014/main" id="{508692B4-5755-1702-5734-B59CC082D5C9}"/>
              </a:ext>
            </a:extLst>
          </p:cNvPr>
          <p:cNvSpPr txBox="1"/>
          <p:nvPr/>
        </p:nvSpPr>
        <p:spPr>
          <a:xfrm>
            <a:off x="5671895" y="1870365"/>
            <a:ext cx="3249230" cy="1736646"/>
          </a:xfrm>
          <a:custGeom>
            <a:avLst/>
            <a:gdLst>
              <a:gd name="connsiteX0" fmla="*/ 0 w 3249230"/>
              <a:gd name="connsiteY0" fmla="*/ 289447 h 1736646"/>
              <a:gd name="connsiteX1" fmla="*/ 289447 w 3249230"/>
              <a:gd name="connsiteY1" fmla="*/ 0 h 1736646"/>
              <a:gd name="connsiteX2" fmla="*/ 770107 w 3249230"/>
              <a:gd name="connsiteY2" fmla="*/ 0 h 1736646"/>
              <a:gd name="connsiteX3" fmla="*/ 1304175 w 3249230"/>
              <a:gd name="connsiteY3" fmla="*/ 0 h 1736646"/>
              <a:gd name="connsiteX4" fmla="*/ 1758132 w 3249230"/>
              <a:gd name="connsiteY4" fmla="*/ 0 h 1736646"/>
              <a:gd name="connsiteX5" fmla="*/ 2292199 w 3249230"/>
              <a:gd name="connsiteY5" fmla="*/ 0 h 1736646"/>
              <a:gd name="connsiteX6" fmla="*/ 2959783 w 3249230"/>
              <a:gd name="connsiteY6" fmla="*/ 0 h 1736646"/>
              <a:gd name="connsiteX7" fmla="*/ 3249230 w 3249230"/>
              <a:gd name="connsiteY7" fmla="*/ 289447 h 1736646"/>
              <a:gd name="connsiteX8" fmla="*/ 3249230 w 3249230"/>
              <a:gd name="connsiteY8" fmla="*/ 856745 h 1736646"/>
              <a:gd name="connsiteX9" fmla="*/ 3249230 w 3249230"/>
              <a:gd name="connsiteY9" fmla="*/ 1447199 h 1736646"/>
              <a:gd name="connsiteX10" fmla="*/ 2959783 w 3249230"/>
              <a:gd name="connsiteY10" fmla="*/ 1736646 h 1736646"/>
              <a:gd name="connsiteX11" fmla="*/ 2452419 w 3249230"/>
              <a:gd name="connsiteY11" fmla="*/ 1736646 h 1736646"/>
              <a:gd name="connsiteX12" fmla="*/ 1998462 w 3249230"/>
              <a:gd name="connsiteY12" fmla="*/ 1736646 h 1736646"/>
              <a:gd name="connsiteX13" fmla="*/ 1491098 w 3249230"/>
              <a:gd name="connsiteY13" fmla="*/ 1736646 h 1736646"/>
              <a:gd name="connsiteX14" fmla="*/ 1037141 w 3249230"/>
              <a:gd name="connsiteY14" fmla="*/ 1736646 h 1736646"/>
              <a:gd name="connsiteX15" fmla="*/ 289447 w 3249230"/>
              <a:gd name="connsiteY15" fmla="*/ 1736646 h 1736646"/>
              <a:gd name="connsiteX16" fmla="*/ 0 w 3249230"/>
              <a:gd name="connsiteY16" fmla="*/ 1447199 h 1736646"/>
              <a:gd name="connsiteX17" fmla="*/ 0 w 3249230"/>
              <a:gd name="connsiteY17" fmla="*/ 879901 h 1736646"/>
              <a:gd name="connsiteX18" fmla="*/ 0 w 3249230"/>
              <a:gd name="connsiteY18"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49230" h="1736646" fill="none" extrusionOk="0">
                <a:moveTo>
                  <a:pt x="0" y="289447"/>
                </a:moveTo>
                <a:cubicBezTo>
                  <a:pt x="3526" y="126309"/>
                  <a:pt x="133261" y="13074"/>
                  <a:pt x="289447" y="0"/>
                </a:cubicBezTo>
                <a:cubicBezTo>
                  <a:pt x="487066" y="-38860"/>
                  <a:pt x="553205" y="15935"/>
                  <a:pt x="770107" y="0"/>
                </a:cubicBezTo>
                <a:cubicBezTo>
                  <a:pt x="987009" y="-15935"/>
                  <a:pt x="1045453" y="38459"/>
                  <a:pt x="1304175" y="0"/>
                </a:cubicBezTo>
                <a:cubicBezTo>
                  <a:pt x="1562897" y="-38459"/>
                  <a:pt x="1644146" y="25670"/>
                  <a:pt x="1758132" y="0"/>
                </a:cubicBezTo>
                <a:cubicBezTo>
                  <a:pt x="1872118" y="-25670"/>
                  <a:pt x="2152052" y="29495"/>
                  <a:pt x="2292199" y="0"/>
                </a:cubicBezTo>
                <a:cubicBezTo>
                  <a:pt x="2432346" y="-29495"/>
                  <a:pt x="2762331" y="42799"/>
                  <a:pt x="2959783" y="0"/>
                </a:cubicBezTo>
                <a:cubicBezTo>
                  <a:pt x="3114726" y="2377"/>
                  <a:pt x="3245869" y="126737"/>
                  <a:pt x="3249230" y="289447"/>
                </a:cubicBezTo>
                <a:cubicBezTo>
                  <a:pt x="3260332" y="403168"/>
                  <a:pt x="3217388" y="621762"/>
                  <a:pt x="3249230" y="856745"/>
                </a:cubicBezTo>
                <a:cubicBezTo>
                  <a:pt x="3281072" y="1091728"/>
                  <a:pt x="3203556" y="1173086"/>
                  <a:pt x="3249230" y="1447199"/>
                </a:cubicBezTo>
                <a:cubicBezTo>
                  <a:pt x="3259019" y="1609087"/>
                  <a:pt x="3135642" y="1722892"/>
                  <a:pt x="2959783" y="1736646"/>
                </a:cubicBezTo>
                <a:cubicBezTo>
                  <a:pt x="2715210" y="1737482"/>
                  <a:pt x="2679116" y="1730437"/>
                  <a:pt x="2452419" y="1736646"/>
                </a:cubicBezTo>
                <a:cubicBezTo>
                  <a:pt x="2225722" y="1742855"/>
                  <a:pt x="2195286" y="1698544"/>
                  <a:pt x="1998462" y="1736646"/>
                </a:cubicBezTo>
                <a:cubicBezTo>
                  <a:pt x="1801638" y="1774748"/>
                  <a:pt x="1624009" y="1691449"/>
                  <a:pt x="1491098" y="1736646"/>
                </a:cubicBezTo>
                <a:cubicBezTo>
                  <a:pt x="1358187" y="1781843"/>
                  <a:pt x="1190891" y="1686749"/>
                  <a:pt x="1037141" y="1736646"/>
                </a:cubicBezTo>
                <a:cubicBezTo>
                  <a:pt x="883391" y="1786543"/>
                  <a:pt x="514080" y="1725347"/>
                  <a:pt x="289447" y="1736646"/>
                </a:cubicBezTo>
                <a:cubicBezTo>
                  <a:pt x="132644" y="1718460"/>
                  <a:pt x="5591" y="1573719"/>
                  <a:pt x="0" y="1447199"/>
                </a:cubicBezTo>
                <a:cubicBezTo>
                  <a:pt x="-48912" y="1306114"/>
                  <a:pt x="7602" y="1156595"/>
                  <a:pt x="0" y="879901"/>
                </a:cubicBezTo>
                <a:cubicBezTo>
                  <a:pt x="-7602" y="603207"/>
                  <a:pt x="16736" y="446255"/>
                  <a:pt x="0" y="289447"/>
                </a:cubicBezTo>
                <a:close/>
              </a:path>
              <a:path w="3249230" h="1736646" stroke="0" extrusionOk="0">
                <a:moveTo>
                  <a:pt x="0" y="289447"/>
                </a:moveTo>
                <a:cubicBezTo>
                  <a:pt x="10992" y="169675"/>
                  <a:pt x="170689" y="6590"/>
                  <a:pt x="289447" y="0"/>
                </a:cubicBezTo>
                <a:cubicBezTo>
                  <a:pt x="443806" y="-22890"/>
                  <a:pt x="624162" y="27411"/>
                  <a:pt x="823514" y="0"/>
                </a:cubicBezTo>
                <a:cubicBezTo>
                  <a:pt x="1022866" y="-27411"/>
                  <a:pt x="1088151" y="43349"/>
                  <a:pt x="1277471" y="0"/>
                </a:cubicBezTo>
                <a:cubicBezTo>
                  <a:pt x="1466791" y="-43349"/>
                  <a:pt x="1666105" y="16708"/>
                  <a:pt x="1811539" y="0"/>
                </a:cubicBezTo>
                <a:cubicBezTo>
                  <a:pt x="1956973" y="-16708"/>
                  <a:pt x="2094084" y="35742"/>
                  <a:pt x="2318902" y="0"/>
                </a:cubicBezTo>
                <a:cubicBezTo>
                  <a:pt x="2543720" y="-35742"/>
                  <a:pt x="2755620" y="22120"/>
                  <a:pt x="2959783" y="0"/>
                </a:cubicBezTo>
                <a:cubicBezTo>
                  <a:pt x="3138649" y="-37651"/>
                  <a:pt x="3234651" y="106661"/>
                  <a:pt x="3249230" y="289447"/>
                </a:cubicBezTo>
                <a:cubicBezTo>
                  <a:pt x="3270282" y="475816"/>
                  <a:pt x="3182816" y="727990"/>
                  <a:pt x="3249230" y="879901"/>
                </a:cubicBezTo>
                <a:cubicBezTo>
                  <a:pt x="3315644" y="1031812"/>
                  <a:pt x="3231621" y="1166561"/>
                  <a:pt x="3249230" y="1447199"/>
                </a:cubicBezTo>
                <a:cubicBezTo>
                  <a:pt x="3251726" y="1638757"/>
                  <a:pt x="3119967" y="1724249"/>
                  <a:pt x="2959783" y="1736646"/>
                </a:cubicBezTo>
                <a:cubicBezTo>
                  <a:pt x="2817318" y="1786857"/>
                  <a:pt x="2709273" y="1686275"/>
                  <a:pt x="2505826" y="1736646"/>
                </a:cubicBezTo>
                <a:cubicBezTo>
                  <a:pt x="2302379" y="1787017"/>
                  <a:pt x="2095888" y="1691570"/>
                  <a:pt x="1945055" y="1736646"/>
                </a:cubicBezTo>
                <a:cubicBezTo>
                  <a:pt x="1794222" y="1781722"/>
                  <a:pt x="1539972" y="1673342"/>
                  <a:pt x="1410988" y="1736646"/>
                </a:cubicBezTo>
                <a:cubicBezTo>
                  <a:pt x="1282004" y="1799950"/>
                  <a:pt x="1077830" y="1681965"/>
                  <a:pt x="876921" y="1736646"/>
                </a:cubicBezTo>
                <a:cubicBezTo>
                  <a:pt x="676012" y="1791327"/>
                  <a:pt x="417817" y="1697150"/>
                  <a:pt x="289447" y="1736646"/>
                </a:cubicBezTo>
                <a:cubicBezTo>
                  <a:pt x="91759" y="1746482"/>
                  <a:pt x="-7726" y="1621456"/>
                  <a:pt x="0" y="1447199"/>
                </a:cubicBezTo>
                <a:cubicBezTo>
                  <a:pt x="-22174" y="1302495"/>
                  <a:pt x="2766" y="1043433"/>
                  <a:pt x="0" y="868323"/>
                </a:cubicBezTo>
                <a:cubicBezTo>
                  <a:pt x="-2766" y="693213"/>
                  <a:pt x="64705" y="459553"/>
                  <a:pt x="0" y="289447"/>
                </a:cubicBezTo>
                <a:close/>
              </a:path>
            </a:pathLst>
          </a:custGeom>
          <a:noFill/>
          <a:ln w="12700">
            <a:solidFill>
              <a:schemeClr val="tx1"/>
            </a:solidFill>
            <a:extLst>
              <a:ext uri="{C807C97D-BFC1-408E-A445-0C87EB9F89A2}">
                <ask:lineSketchStyleProps xmlns:ask="http://schemas.microsoft.com/office/drawing/2018/sketchyshapes" sd="3500182797">
                  <a:prstGeom prst="roundRect">
                    <a:avLst/>
                  </a:prstGeom>
                  <ask:type>
                    <ask:lineSketchScribbl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alibri Light"/>
                <a:ea typeface="Calibri Light"/>
                <a:cs typeface="Calibri Light"/>
              </a:rPr>
              <a:t>Plant info</a:t>
            </a:r>
            <a:endParaRPr lang="en-US" sz="1600" dirty="0">
              <a:latin typeface="Calibri Light"/>
              <a:ea typeface="Calibri Light"/>
              <a:cs typeface="Calibri Light"/>
            </a:endParaRPr>
          </a:p>
          <a:p>
            <a:r>
              <a:rPr lang="en-US" sz="1600" b="1" dirty="0">
                <a:latin typeface="Calibri Light"/>
                <a:ea typeface="Calibri Light"/>
                <a:cs typeface="Calibri Light"/>
              </a:rPr>
              <a:t>When to plant: </a:t>
            </a:r>
            <a:r>
              <a:rPr lang="en-US" sz="1600" dirty="0">
                <a:latin typeface="Calibri Light"/>
                <a:ea typeface="Calibri Light"/>
                <a:cs typeface="Calibri Light"/>
              </a:rPr>
              <a:t>April - August</a:t>
            </a:r>
          </a:p>
          <a:p>
            <a:r>
              <a:rPr lang="en-US" sz="1600" b="1" dirty="0">
                <a:latin typeface="Calibri Light"/>
                <a:ea typeface="Calibri Light"/>
                <a:cs typeface="Calibri Light"/>
              </a:rPr>
              <a:t>Sun: </a:t>
            </a:r>
            <a:r>
              <a:rPr lang="en-US" sz="1600" dirty="0">
                <a:latin typeface="Calibri Light"/>
                <a:ea typeface="Calibri Light"/>
                <a:cs typeface="Calibri Light"/>
              </a:rPr>
              <a:t>Full sun</a:t>
            </a:r>
          </a:p>
          <a:p>
            <a:r>
              <a:rPr lang="en-US" sz="1600" b="1" dirty="0">
                <a:latin typeface="Calibri Light"/>
                <a:ea typeface="Calibri Light"/>
                <a:cs typeface="Calibri Light"/>
              </a:rPr>
              <a:t>Soil: </a:t>
            </a:r>
            <a:r>
              <a:rPr lang="en-US" sz="1600" dirty="0">
                <a:latin typeface="Calibri Light"/>
                <a:ea typeface="Calibri Light"/>
                <a:cs typeface="Calibri Light"/>
              </a:rPr>
              <a:t>Well drained</a:t>
            </a:r>
          </a:p>
          <a:p>
            <a:r>
              <a:rPr lang="en-US" sz="1600" b="1" dirty="0">
                <a:latin typeface="Calibri Light"/>
                <a:ea typeface="Calibri Light"/>
                <a:cs typeface="Calibri Light"/>
              </a:rPr>
              <a:t>Hardiness</a:t>
            </a:r>
            <a:r>
              <a:rPr lang="en-US" sz="1600" dirty="0">
                <a:latin typeface="Calibri Light"/>
                <a:ea typeface="Calibri Light"/>
                <a:cs typeface="Calibri Light"/>
              </a:rPr>
              <a:t>: Fully  hardy</a:t>
            </a:r>
          </a:p>
          <a:p>
            <a:r>
              <a:rPr lang="en-US" sz="1600" b="1" dirty="0">
                <a:latin typeface="Calibri Light"/>
                <a:ea typeface="Calibri Light"/>
                <a:cs typeface="Calibri Light"/>
              </a:rPr>
              <a:t>Other: </a:t>
            </a:r>
            <a:r>
              <a:rPr lang="en-US" sz="1600" dirty="0">
                <a:latin typeface="Calibri Light"/>
                <a:ea typeface="Calibri Light"/>
                <a:cs typeface="Calibri Light"/>
              </a:rPr>
              <a:t>Perennial, semi evergreen</a:t>
            </a:r>
          </a:p>
        </p:txBody>
      </p:sp>
      <p:sp>
        <p:nvSpPr>
          <p:cNvPr id="14" name="TextBox 13">
            <a:extLst>
              <a:ext uri="{FF2B5EF4-FFF2-40B4-BE49-F238E27FC236}">
                <a16:creationId xmlns:a16="http://schemas.microsoft.com/office/drawing/2014/main" id="{FFA3AFA8-9B51-45CA-7EEF-C4977E986E3B}"/>
              </a:ext>
            </a:extLst>
          </p:cNvPr>
          <p:cNvSpPr txBox="1"/>
          <p:nvPr/>
        </p:nvSpPr>
        <p:spPr>
          <a:xfrm>
            <a:off x="1978325" y="3602966"/>
            <a:ext cx="43534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White clover is rich in nectar for short tongue pollinators and red clover will be visited by those with longer tongues.</a:t>
            </a:r>
            <a:endParaRPr lang="en-US"/>
          </a:p>
        </p:txBody>
      </p:sp>
      <p:pic>
        <p:nvPicPr>
          <p:cNvPr id="23" name="Picture 22">
            <a:extLst>
              <a:ext uri="{FF2B5EF4-FFF2-40B4-BE49-F238E27FC236}">
                <a16:creationId xmlns:a16="http://schemas.microsoft.com/office/drawing/2014/main" id="{0A8A39D6-DE9A-EE5B-D175-070C943A9BED}"/>
              </a:ext>
            </a:extLst>
          </p:cNvPr>
          <p:cNvPicPr>
            <a:picLocks noChangeAspect="1"/>
          </p:cNvPicPr>
          <p:nvPr/>
        </p:nvPicPr>
        <p:blipFill>
          <a:blip r:embed="rId6"/>
          <a:stretch>
            <a:fillRect/>
          </a:stretch>
        </p:blipFill>
        <p:spPr>
          <a:xfrm>
            <a:off x="2113471" y="4587560"/>
            <a:ext cx="4021065" cy="1938578"/>
          </a:xfrm>
          <a:prstGeom prst="rect">
            <a:avLst/>
          </a:prstGeom>
        </p:spPr>
      </p:pic>
      <p:sp>
        <p:nvSpPr>
          <p:cNvPr id="5" name="Oval 4">
            <a:extLst>
              <a:ext uri="{FF2B5EF4-FFF2-40B4-BE49-F238E27FC236}">
                <a16:creationId xmlns:a16="http://schemas.microsoft.com/office/drawing/2014/main" id="{1A1E153A-5AF5-9D22-E5B2-B55E9F05FEDC}"/>
              </a:ext>
            </a:extLst>
          </p:cNvPr>
          <p:cNvSpPr/>
          <p:nvPr/>
        </p:nvSpPr>
        <p:spPr>
          <a:xfrm>
            <a:off x="1331961" y="1980873"/>
            <a:ext cx="559649" cy="559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EE936A-7B87-267B-0D32-3545D1F2F5B0}"/>
              </a:ext>
            </a:extLst>
          </p:cNvPr>
          <p:cNvSpPr txBox="1"/>
          <p:nvPr/>
        </p:nvSpPr>
        <p:spPr>
          <a:xfrm>
            <a:off x="1363736" y="1985653"/>
            <a:ext cx="498147" cy="523220"/>
          </a:xfrm>
          <a:custGeom>
            <a:avLst/>
            <a:gdLst>
              <a:gd name="connsiteX0" fmla="*/ 0 w 498147"/>
              <a:gd name="connsiteY0" fmla="*/ 0 h 523220"/>
              <a:gd name="connsiteX1" fmla="*/ 498147 w 498147"/>
              <a:gd name="connsiteY1" fmla="*/ 0 h 523220"/>
              <a:gd name="connsiteX2" fmla="*/ 498147 w 498147"/>
              <a:gd name="connsiteY2" fmla="*/ 523220 h 523220"/>
              <a:gd name="connsiteX3" fmla="*/ 0 w 498147"/>
              <a:gd name="connsiteY3" fmla="*/ 523220 h 523220"/>
              <a:gd name="connsiteX4" fmla="*/ 0 w 498147"/>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47" h="523220" extrusionOk="0">
                <a:moveTo>
                  <a:pt x="0" y="0"/>
                </a:moveTo>
                <a:cubicBezTo>
                  <a:pt x="175066" y="-45702"/>
                  <a:pt x="363522" y="48106"/>
                  <a:pt x="498147" y="0"/>
                </a:cubicBezTo>
                <a:cubicBezTo>
                  <a:pt x="527271" y="241059"/>
                  <a:pt x="472083" y="312067"/>
                  <a:pt x="498147" y="523220"/>
                </a:cubicBezTo>
                <a:cubicBezTo>
                  <a:pt x="380218" y="533842"/>
                  <a:pt x="243561" y="515636"/>
                  <a:pt x="0" y="523220"/>
                </a:cubicBezTo>
                <a:cubicBezTo>
                  <a:pt x="-38970" y="375251"/>
                  <a:pt x="58628" y="191275"/>
                  <a:pt x="0" y="0"/>
                </a:cubicBezTo>
                <a:close/>
              </a:path>
            </a:pathLst>
          </a:custGeom>
          <a:noFill/>
          <a:ln w="28575">
            <a:noFill/>
            <a:extLst>
              <a:ext uri="{C807C97D-BFC1-408E-A445-0C87EB9F89A2}">
                <ask:lineSketchStyleProps xmlns:ask="http://schemas.microsoft.com/office/drawing/2018/sketchyshapes" sd="401232726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800" b="1" dirty="0">
                <a:solidFill>
                  <a:srgbClr val="000000"/>
                </a:solidFill>
                <a:latin typeface="Calibri Light"/>
                <a:ea typeface="Calibri Light"/>
                <a:cs typeface="Calibri Light"/>
              </a:rPr>
              <a:t>1</a:t>
            </a:r>
          </a:p>
        </p:txBody>
      </p:sp>
      <p:sp>
        <p:nvSpPr>
          <p:cNvPr id="9" name="Oval 8">
            <a:extLst>
              <a:ext uri="{FF2B5EF4-FFF2-40B4-BE49-F238E27FC236}">
                <a16:creationId xmlns:a16="http://schemas.microsoft.com/office/drawing/2014/main" id="{7B6C80EB-0AC7-5561-F52D-128499D241F1}"/>
              </a:ext>
            </a:extLst>
          </p:cNvPr>
          <p:cNvSpPr/>
          <p:nvPr/>
        </p:nvSpPr>
        <p:spPr>
          <a:xfrm>
            <a:off x="1331962" y="3691779"/>
            <a:ext cx="559649" cy="559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F8BC6-03F9-774C-BFFE-5A1BF711D4C1}"/>
              </a:ext>
            </a:extLst>
          </p:cNvPr>
          <p:cNvSpPr txBox="1"/>
          <p:nvPr/>
        </p:nvSpPr>
        <p:spPr>
          <a:xfrm>
            <a:off x="1378114" y="3696559"/>
            <a:ext cx="498147" cy="523220"/>
          </a:xfrm>
          <a:custGeom>
            <a:avLst/>
            <a:gdLst>
              <a:gd name="connsiteX0" fmla="*/ 0 w 498147"/>
              <a:gd name="connsiteY0" fmla="*/ 0 h 523220"/>
              <a:gd name="connsiteX1" fmla="*/ 498147 w 498147"/>
              <a:gd name="connsiteY1" fmla="*/ 0 h 523220"/>
              <a:gd name="connsiteX2" fmla="*/ 498147 w 498147"/>
              <a:gd name="connsiteY2" fmla="*/ 523220 h 523220"/>
              <a:gd name="connsiteX3" fmla="*/ 0 w 498147"/>
              <a:gd name="connsiteY3" fmla="*/ 523220 h 523220"/>
              <a:gd name="connsiteX4" fmla="*/ 0 w 498147"/>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47" h="523220" extrusionOk="0">
                <a:moveTo>
                  <a:pt x="0" y="0"/>
                </a:moveTo>
                <a:cubicBezTo>
                  <a:pt x="175066" y="-45702"/>
                  <a:pt x="363522" y="48106"/>
                  <a:pt x="498147" y="0"/>
                </a:cubicBezTo>
                <a:cubicBezTo>
                  <a:pt x="527271" y="241059"/>
                  <a:pt x="472083" y="312067"/>
                  <a:pt x="498147" y="523220"/>
                </a:cubicBezTo>
                <a:cubicBezTo>
                  <a:pt x="380218" y="533842"/>
                  <a:pt x="243561" y="515636"/>
                  <a:pt x="0" y="523220"/>
                </a:cubicBezTo>
                <a:cubicBezTo>
                  <a:pt x="-38970" y="375251"/>
                  <a:pt x="58628" y="191275"/>
                  <a:pt x="0" y="0"/>
                </a:cubicBezTo>
                <a:close/>
              </a:path>
            </a:pathLst>
          </a:custGeom>
          <a:noFill/>
          <a:ln w="28575">
            <a:noFill/>
            <a:extLst>
              <a:ext uri="{C807C97D-BFC1-408E-A445-0C87EB9F89A2}">
                <ask:lineSketchStyleProps xmlns:ask="http://schemas.microsoft.com/office/drawing/2018/sketchyshapes" sd="4012327269">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800" b="1" dirty="0">
                <a:solidFill>
                  <a:srgbClr val="000000"/>
                </a:solidFill>
                <a:latin typeface="Calibri Light"/>
                <a:ea typeface="Calibri Light"/>
                <a:cs typeface="Calibri Light"/>
              </a:rPr>
              <a:t>2</a:t>
            </a: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Words>
  <Application>Microsoft Office PowerPoint</Application>
  <PresentationFormat>On-screen Show (4:3)</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Isobel Sexton</cp:lastModifiedBy>
  <cp:revision>436</cp:revision>
  <dcterms:created xsi:type="dcterms:W3CDTF">2025-06-30T12:21:40Z</dcterms:created>
  <dcterms:modified xsi:type="dcterms:W3CDTF">2025-09-16T12:33:39Z</dcterms:modified>
</cp:coreProperties>
</file>