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6190D0-1C6A-4D0B-8132-F83356DC94C3}">
          <p14:sldIdLst>
            <p14:sldId id="256"/>
            <p14:sldId id="26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6D5A9F9-440C-26C8-88D1-29D09D694692}" name="Dave Goulson" initials="DG" userId="S::dg229@sussex.ac.uk::c2067a44-1b77-4a05-934e-e094ef47690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249" autoAdjust="0"/>
  </p:normalViewPr>
  <p:slideViewPr>
    <p:cSldViewPr snapToGrid="0">
      <p:cViewPr varScale="1">
        <p:scale>
          <a:sx n="75" d="100"/>
          <a:sy n="75" d="100"/>
        </p:scale>
        <p:origin x="31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obel Sexton" userId="2b9c1348-bfd6-4e42-a564-6b570b9f6a13" providerId="ADAL" clId="{B89E77B9-7AD5-4BE5-8B7A-8A7794F8CD2C}"/>
    <pc:docChg chg="modSld">
      <pc:chgData name="Isobel Sexton" userId="2b9c1348-bfd6-4e42-a564-6b570b9f6a13" providerId="ADAL" clId="{B89E77B9-7AD5-4BE5-8B7A-8A7794F8CD2C}" dt="2023-07-11T12:24:04.933" v="0" actId="20577"/>
      <pc:docMkLst>
        <pc:docMk/>
      </pc:docMkLst>
      <pc:sldChg chg="modSp mod">
        <pc:chgData name="Isobel Sexton" userId="2b9c1348-bfd6-4e42-a564-6b570b9f6a13" providerId="ADAL" clId="{B89E77B9-7AD5-4BE5-8B7A-8A7794F8CD2C}" dt="2023-07-11T12:24:04.933" v="0" actId="20577"/>
        <pc:sldMkLst>
          <pc:docMk/>
          <pc:sldMk cId="504136257" sldId="261"/>
        </pc:sldMkLst>
        <pc:spChg chg="mod">
          <ac:chgData name="Isobel Sexton" userId="2b9c1348-bfd6-4e42-a564-6b570b9f6a13" providerId="ADAL" clId="{B89E77B9-7AD5-4BE5-8B7A-8A7794F8CD2C}" dt="2023-07-11T12:24:04.933" v="0" actId="20577"/>
          <ac:spMkLst>
            <pc:docMk/>
            <pc:sldMk cId="504136257" sldId="261"/>
            <ac:spMk id="6" creationId="{7A9D12F9-9665-5E2B-569D-FEF97CA4141F}"/>
          </ac:spMkLst>
        </pc:spChg>
      </pc:sldChg>
    </pc:docChg>
  </pc:docChgLst>
  <pc:docChgLst>
    <pc:chgData name="Isobel Sexton" userId="2b9c1348-bfd6-4e42-a564-6b570b9f6a13" providerId="ADAL" clId="{3FE425E0-FB2A-4529-BCFC-DD1875F53751}"/>
    <pc:docChg chg="undo custSel addSld delSld modSld modSection">
      <pc:chgData name="Isobel Sexton" userId="2b9c1348-bfd6-4e42-a564-6b570b9f6a13" providerId="ADAL" clId="{3FE425E0-FB2A-4529-BCFC-DD1875F53751}" dt="2023-06-13T10:48:26.465" v="993" actId="20577"/>
      <pc:docMkLst>
        <pc:docMk/>
      </pc:docMkLst>
      <pc:sldChg chg="modSp">
        <pc:chgData name="Isobel Sexton" userId="2b9c1348-bfd6-4e42-a564-6b570b9f6a13" providerId="ADAL" clId="{3FE425E0-FB2A-4529-BCFC-DD1875F53751}" dt="2023-06-13T09:46:30.029" v="1" actId="20578"/>
        <pc:sldMkLst>
          <pc:docMk/>
          <pc:sldMk cId="3568871207" sldId="256"/>
        </pc:sldMkLst>
        <pc:spChg chg="mod">
          <ac:chgData name="Isobel Sexton" userId="2b9c1348-bfd6-4e42-a564-6b570b9f6a13" providerId="ADAL" clId="{3FE425E0-FB2A-4529-BCFC-DD1875F53751}" dt="2023-06-13T09:46:30.029" v="1" actId="20578"/>
          <ac:spMkLst>
            <pc:docMk/>
            <pc:sldMk cId="3568871207" sldId="256"/>
            <ac:spMk id="21" creationId="{A09D2DE2-A3D4-1812-9AA3-26B6C4DB325F}"/>
          </ac:spMkLst>
        </pc:spChg>
      </pc:sldChg>
      <pc:sldChg chg="modSp add del mod">
        <pc:chgData name="Isobel Sexton" userId="2b9c1348-bfd6-4e42-a564-6b570b9f6a13" providerId="ADAL" clId="{3FE425E0-FB2A-4529-BCFC-DD1875F53751}" dt="2023-06-13T10:48:26.465" v="993" actId="20577"/>
        <pc:sldMkLst>
          <pc:docMk/>
          <pc:sldMk cId="504136257" sldId="261"/>
        </pc:sldMkLst>
        <pc:spChg chg="mod">
          <ac:chgData name="Isobel Sexton" userId="2b9c1348-bfd6-4e42-a564-6b570b9f6a13" providerId="ADAL" clId="{3FE425E0-FB2A-4529-BCFC-DD1875F53751}" dt="2023-06-13T10:48:26.465" v="993" actId="20577"/>
          <ac:spMkLst>
            <pc:docMk/>
            <pc:sldMk cId="504136257" sldId="261"/>
            <ac:spMk id="2" creationId="{7F6E6B1B-2997-5151-FD34-D6C9FE9B58BB}"/>
          </ac:spMkLst>
        </pc:spChg>
        <pc:spChg chg="mod">
          <ac:chgData name="Isobel Sexton" userId="2b9c1348-bfd6-4e42-a564-6b570b9f6a13" providerId="ADAL" clId="{3FE425E0-FB2A-4529-BCFC-DD1875F53751}" dt="2023-06-13T09:58:55.074" v="682" actId="1076"/>
          <ac:spMkLst>
            <pc:docMk/>
            <pc:sldMk cId="504136257" sldId="261"/>
            <ac:spMk id="5" creationId="{805DDC72-EF1F-3F3D-4B82-D7DD3CFFE369}"/>
          </ac:spMkLst>
        </pc:spChg>
        <pc:spChg chg="mod">
          <ac:chgData name="Isobel Sexton" userId="2b9c1348-bfd6-4e42-a564-6b570b9f6a13" providerId="ADAL" clId="{3FE425E0-FB2A-4529-BCFC-DD1875F53751}" dt="2023-06-13T10:05:52.190" v="736" actId="20577"/>
          <ac:spMkLst>
            <pc:docMk/>
            <pc:sldMk cId="504136257" sldId="261"/>
            <ac:spMk id="6" creationId="{7A9D12F9-9665-5E2B-569D-FEF97CA4141F}"/>
          </ac:spMkLst>
        </pc:spChg>
        <pc:spChg chg="mod">
          <ac:chgData name="Isobel Sexton" userId="2b9c1348-bfd6-4e42-a564-6b570b9f6a13" providerId="ADAL" clId="{3FE425E0-FB2A-4529-BCFC-DD1875F53751}" dt="2023-06-13T09:49:16.642" v="126" actId="20577"/>
          <ac:spMkLst>
            <pc:docMk/>
            <pc:sldMk cId="504136257" sldId="261"/>
            <ac:spMk id="38" creationId="{00000000-0000-0000-0000-000000000000}"/>
          </ac:spMkLst>
        </pc:spChg>
        <pc:cxnChg chg="mod">
          <ac:chgData name="Isobel Sexton" userId="2b9c1348-bfd6-4e42-a564-6b570b9f6a13" providerId="ADAL" clId="{3FE425E0-FB2A-4529-BCFC-DD1875F53751}" dt="2023-06-13T09:58:50.057" v="681" actId="1076"/>
          <ac:cxnSpMkLst>
            <pc:docMk/>
            <pc:sldMk cId="504136257" sldId="261"/>
            <ac:cxnSpMk id="3" creationId="{1191B074-7032-948C-DA6D-5C9F9D68F4C5}"/>
          </ac:cxnSpMkLst>
        </pc:cxnChg>
      </pc:sldChg>
      <pc:sldChg chg="del">
        <pc:chgData name="Isobel Sexton" userId="2b9c1348-bfd6-4e42-a564-6b570b9f6a13" providerId="ADAL" clId="{3FE425E0-FB2A-4529-BCFC-DD1875F53751}" dt="2023-06-13T10:32:30.610" v="942" actId="47"/>
        <pc:sldMkLst>
          <pc:docMk/>
          <pc:sldMk cId="1625057631" sldId="263"/>
        </pc:sldMkLst>
      </pc:sldChg>
      <pc:sldChg chg="del">
        <pc:chgData name="Isobel Sexton" userId="2b9c1348-bfd6-4e42-a564-6b570b9f6a13" providerId="ADAL" clId="{3FE425E0-FB2A-4529-BCFC-DD1875F53751}" dt="2023-06-13T10:32:31.461" v="943" actId="47"/>
        <pc:sldMkLst>
          <pc:docMk/>
          <pc:sldMk cId="2051418786"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499"/>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86" indent="0" algn="ctr">
              <a:buNone/>
              <a:defRPr sz="1499"/>
            </a:lvl2pPr>
            <a:lvl3pPr marL="685771" indent="0" algn="ctr">
              <a:buNone/>
              <a:defRPr sz="1351"/>
            </a:lvl3pPr>
            <a:lvl4pPr marL="1028657" indent="0" algn="ctr">
              <a:buNone/>
              <a:defRPr sz="1200"/>
            </a:lvl4pPr>
            <a:lvl5pPr marL="1371543" indent="0" algn="ctr">
              <a:buNone/>
              <a:defRPr sz="1200"/>
            </a:lvl5pPr>
            <a:lvl6pPr marL="1714428" indent="0" algn="ctr">
              <a:buNone/>
              <a:defRPr sz="1200"/>
            </a:lvl6pPr>
            <a:lvl7pPr marL="2057314" indent="0" algn="ctr">
              <a:buNone/>
              <a:defRPr sz="1200"/>
            </a:lvl7pPr>
            <a:lvl8pPr marL="2400200" indent="0" algn="ctr">
              <a:buNone/>
              <a:defRPr sz="1200"/>
            </a:lvl8pPr>
            <a:lvl9pPr marL="2743085"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CD4C33-E05A-4EBC-8BE4-529E26C6B6C3}"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83380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D4C33-E05A-4EBC-8BE4-529E26C6B6C3}"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53980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D4C33-E05A-4EBC-8BE4-529E26C6B6C3}"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13319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D4C33-E05A-4EBC-8BE4-529E26C6B6C3}"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3646985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499"/>
            </a:lvl1pPr>
          </a:lstStyle>
          <a:p>
            <a:r>
              <a:rPr lang="en-US"/>
              <a:t>Click to edit Master title style</a:t>
            </a:r>
            <a:endParaRPr lang="en-US" dirty="0"/>
          </a:p>
        </p:txBody>
      </p:sp>
      <p:sp>
        <p:nvSpPr>
          <p:cNvPr id="3" name="Text Placeholder 2"/>
          <p:cNvSpPr>
            <a:spLocks noGrp="1"/>
          </p:cNvSpPr>
          <p:nvPr>
            <p:ph type="body" idx="1"/>
          </p:nvPr>
        </p:nvSpPr>
        <p:spPr>
          <a:xfrm>
            <a:off x="467917" y="6629228"/>
            <a:ext cx="5915025" cy="2166937"/>
          </a:xfrm>
        </p:spPr>
        <p:txBody>
          <a:bodyPr/>
          <a:lstStyle>
            <a:lvl1pPr marL="0" indent="0">
              <a:buNone/>
              <a:defRPr sz="1800">
                <a:solidFill>
                  <a:schemeClr val="tx1"/>
                </a:solidFill>
              </a:defRPr>
            </a:lvl1pPr>
            <a:lvl2pPr marL="342886" indent="0">
              <a:buNone/>
              <a:defRPr sz="1499">
                <a:solidFill>
                  <a:schemeClr val="tx1">
                    <a:tint val="75000"/>
                  </a:schemeClr>
                </a:solidFill>
              </a:defRPr>
            </a:lvl2pPr>
            <a:lvl3pPr marL="685771" indent="0">
              <a:buNone/>
              <a:defRPr sz="1351">
                <a:solidFill>
                  <a:schemeClr val="tx1">
                    <a:tint val="75000"/>
                  </a:schemeClr>
                </a:solidFill>
              </a:defRPr>
            </a:lvl3pPr>
            <a:lvl4pPr marL="1028657" indent="0">
              <a:buNone/>
              <a:defRPr sz="1200">
                <a:solidFill>
                  <a:schemeClr val="tx1">
                    <a:tint val="75000"/>
                  </a:schemeClr>
                </a:solidFill>
              </a:defRPr>
            </a:lvl4pPr>
            <a:lvl5pPr marL="1371543" indent="0">
              <a:buNone/>
              <a:defRPr sz="1200">
                <a:solidFill>
                  <a:schemeClr val="tx1">
                    <a:tint val="75000"/>
                  </a:schemeClr>
                </a:solidFill>
              </a:defRPr>
            </a:lvl5pPr>
            <a:lvl6pPr marL="1714428" indent="0">
              <a:buNone/>
              <a:defRPr sz="1200">
                <a:solidFill>
                  <a:schemeClr val="tx1">
                    <a:tint val="75000"/>
                  </a:schemeClr>
                </a:solidFill>
              </a:defRPr>
            </a:lvl6pPr>
            <a:lvl7pPr marL="2057314" indent="0">
              <a:buNone/>
              <a:defRPr sz="1200">
                <a:solidFill>
                  <a:schemeClr val="tx1">
                    <a:tint val="75000"/>
                  </a:schemeClr>
                </a:solidFill>
              </a:defRPr>
            </a:lvl7pPr>
            <a:lvl8pPr marL="2400200" indent="0">
              <a:buNone/>
              <a:defRPr sz="1200">
                <a:solidFill>
                  <a:schemeClr val="tx1">
                    <a:tint val="75000"/>
                  </a:schemeClr>
                </a:solidFill>
              </a:defRPr>
            </a:lvl8pPr>
            <a:lvl9pPr marL="274308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CD4C33-E05A-4EBC-8BE4-529E26C6B6C3}" type="datetimeFigureOut">
              <a:rPr lang="en-GB" smtClean="0"/>
              <a:t>11/07/2023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43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CD4C33-E05A-4EBC-8BE4-529E26C6B6C3}"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2841733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2" y="3618443"/>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86" indent="0">
              <a:buNone/>
              <a:defRPr sz="1499" b="1"/>
            </a:lvl2pPr>
            <a:lvl3pPr marL="685771" indent="0">
              <a:buNone/>
              <a:defRPr sz="1351" b="1"/>
            </a:lvl3pPr>
            <a:lvl4pPr marL="1028657" indent="0">
              <a:buNone/>
              <a:defRPr sz="1200" b="1"/>
            </a:lvl4pPr>
            <a:lvl5pPr marL="1371543" indent="0">
              <a:buNone/>
              <a:defRPr sz="1200" b="1"/>
            </a:lvl5pPr>
            <a:lvl6pPr marL="1714428" indent="0">
              <a:buNone/>
              <a:defRPr sz="1200" b="1"/>
            </a:lvl6pPr>
            <a:lvl7pPr marL="2057314" indent="0">
              <a:buNone/>
              <a:defRPr sz="1200" b="1"/>
            </a:lvl7pPr>
            <a:lvl8pPr marL="2400200" indent="0">
              <a:buNone/>
              <a:defRPr sz="1200" b="1"/>
            </a:lvl8pPr>
            <a:lvl9pPr marL="274308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618443"/>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CD4C33-E05A-4EBC-8BE4-529E26C6B6C3}" type="datetimeFigureOut">
              <a:rPr lang="en-GB" smtClean="0"/>
              <a:t>11/07/2023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255683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CD4C33-E05A-4EBC-8BE4-529E26C6B6C3}" type="datetimeFigureOut">
              <a:rPr lang="en-GB" smtClean="0"/>
              <a:t>11/07/2023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35294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D4C33-E05A-4EBC-8BE4-529E26C6B6C3}" type="datetimeFigureOut">
              <a:rPr lang="en-GB" smtClean="0"/>
              <a:t>11/07/2023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86417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1"/>
            </a:lvl1pPr>
            <a:lvl2pPr>
              <a:defRPr sz="2100"/>
            </a:lvl2pPr>
            <a:lvl3pPr>
              <a:defRPr sz="1800"/>
            </a:lvl3pPr>
            <a:lvl4pPr>
              <a:defRPr sz="1499"/>
            </a:lvl4pPr>
            <a:lvl5pPr>
              <a:defRPr sz="1499"/>
            </a:lvl5pPr>
            <a:lvl6pPr>
              <a:defRPr sz="1499"/>
            </a:lvl6pPr>
            <a:lvl7pPr>
              <a:defRPr sz="1499"/>
            </a:lvl7pPr>
            <a:lvl8pPr>
              <a:defRPr sz="1499"/>
            </a:lvl8pPr>
            <a:lvl9pPr>
              <a:defRPr sz="1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4CD4C33-E05A-4EBC-8BE4-529E26C6B6C3}"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404112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1"/>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1"/>
            </a:lvl1pPr>
            <a:lvl2pPr marL="342886" indent="0">
              <a:buNone/>
              <a:defRPr sz="2100"/>
            </a:lvl2pPr>
            <a:lvl3pPr marL="685771" indent="0">
              <a:buNone/>
              <a:defRPr sz="1800"/>
            </a:lvl3pPr>
            <a:lvl4pPr marL="1028657" indent="0">
              <a:buNone/>
              <a:defRPr sz="1499"/>
            </a:lvl4pPr>
            <a:lvl5pPr marL="1371543" indent="0">
              <a:buNone/>
              <a:defRPr sz="1499"/>
            </a:lvl5pPr>
            <a:lvl6pPr marL="1714428" indent="0">
              <a:buNone/>
              <a:defRPr sz="1499"/>
            </a:lvl6pPr>
            <a:lvl7pPr marL="2057314" indent="0">
              <a:buNone/>
              <a:defRPr sz="1499"/>
            </a:lvl7pPr>
            <a:lvl8pPr marL="2400200" indent="0">
              <a:buNone/>
              <a:defRPr sz="1499"/>
            </a:lvl8pPr>
            <a:lvl9pPr marL="2743085" indent="0">
              <a:buNone/>
              <a:defRPr sz="1499"/>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886" indent="0">
              <a:buNone/>
              <a:defRPr sz="1050"/>
            </a:lvl2pPr>
            <a:lvl3pPr marL="685771" indent="0">
              <a:buNone/>
              <a:defRPr sz="900"/>
            </a:lvl3pPr>
            <a:lvl4pPr marL="1028657" indent="0">
              <a:buNone/>
              <a:defRPr sz="750"/>
            </a:lvl4pPr>
            <a:lvl5pPr marL="1371543" indent="0">
              <a:buNone/>
              <a:defRPr sz="750"/>
            </a:lvl5pPr>
            <a:lvl6pPr marL="1714428" indent="0">
              <a:buNone/>
              <a:defRPr sz="750"/>
            </a:lvl6pPr>
            <a:lvl7pPr marL="2057314" indent="0">
              <a:buNone/>
              <a:defRPr sz="750"/>
            </a:lvl7pPr>
            <a:lvl8pPr marL="2400200" indent="0">
              <a:buNone/>
              <a:defRPr sz="750"/>
            </a:lvl8pPr>
            <a:lvl9pPr marL="2743085"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4CD4C33-E05A-4EBC-8BE4-529E26C6B6C3}" type="datetimeFigureOut">
              <a:rPr lang="en-GB" smtClean="0"/>
              <a:t>11/07/2023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B0D31-D3F4-45FB-84D3-E596F7B292F3}" type="slidenum">
              <a:rPr lang="en-GB" smtClean="0"/>
              <a:t>‹#›</a:t>
            </a:fld>
            <a:endParaRPr lang="en-GB"/>
          </a:p>
        </p:txBody>
      </p:sp>
    </p:spTree>
    <p:extLst>
      <p:ext uri="{BB962C8B-B14F-4D97-AF65-F5344CB8AC3E}">
        <p14:creationId xmlns:p14="http://schemas.microsoft.com/office/powerpoint/2010/main" val="147518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4CD4C33-E05A-4EBC-8BE4-529E26C6B6C3}" type="datetimeFigureOut">
              <a:rPr lang="en-GB" smtClean="0"/>
              <a:t>11/07/2023</a:t>
            </a:fld>
            <a:endParaRPr lang="en-GB"/>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1FB0D31-D3F4-45FB-84D3-E596F7B292F3}" type="slidenum">
              <a:rPr lang="en-GB" smtClean="0"/>
              <a:t>‹#›</a:t>
            </a:fld>
            <a:endParaRPr lang="en-GB"/>
          </a:p>
        </p:txBody>
      </p:sp>
    </p:spTree>
    <p:extLst>
      <p:ext uri="{BB962C8B-B14F-4D97-AF65-F5344CB8AC3E}">
        <p14:creationId xmlns:p14="http://schemas.microsoft.com/office/powerpoint/2010/main" val="2947486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71"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3" indent="-171443" algn="l" defTabSz="68577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29" indent="-171443" algn="l" defTabSz="685771" rtl="0" eaLnBrk="1" latinLnBrk="0" hangingPunct="1">
        <a:lnSpc>
          <a:spcPct val="90000"/>
        </a:lnSpc>
        <a:spcBef>
          <a:spcPts val="376"/>
        </a:spcBef>
        <a:buFont typeface="Arial" panose="020B0604020202020204" pitchFamily="34" charset="0"/>
        <a:buChar char="•"/>
        <a:defRPr sz="1800" kern="1200">
          <a:solidFill>
            <a:schemeClr val="tx1"/>
          </a:solidFill>
          <a:latin typeface="+mn-lt"/>
          <a:ea typeface="+mn-ea"/>
          <a:cs typeface="+mn-cs"/>
        </a:defRPr>
      </a:lvl2pPr>
      <a:lvl3pPr marL="857214" indent="-171443" algn="l" defTabSz="685771" rtl="0" eaLnBrk="1" latinLnBrk="0" hangingPunct="1">
        <a:lnSpc>
          <a:spcPct val="90000"/>
        </a:lnSpc>
        <a:spcBef>
          <a:spcPts val="376"/>
        </a:spcBef>
        <a:buFont typeface="Arial" panose="020B0604020202020204" pitchFamily="34" charset="0"/>
        <a:buChar char="•"/>
        <a:defRPr sz="1499" kern="1200">
          <a:solidFill>
            <a:schemeClr val="tx1"/>
          </a:solidFill>
          <a:latin typeface="+mn-lt"/>
          <a:ea typeface="+mn-ea"/>
          <a:cs typeface="+mn-cs"/>
        </a:defRPr>
      </a:lvl3pPr>
      <a:lvl4pPr marL="1200100"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4pPr>
      <a:lvl5pPr marL="1542986"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5pPr>
      <a:lvl6pPr marL="1885871"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6pPr>
      <a:lvl7pPr marL="2228757"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7pPr>
      <a:lvl8pPr marL="2571643"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8pPr>
      <a:lvl9pPr marL="2914528" indent="-171443" algn="l" defTabSz="685771" rtl="0" eaLnBrk="1" latinLnBrk="0" hangingPunct="1">
        <a:lnSpc>
          <a:spcPct val="90000"/>
        </a:lnSpc>
        <a:spcBef>
          <a:spcPts val="376"/>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71" rtl="0" eaLnBrk="1" latinLnBrk="0" hangingPunct="1">
        <a:defRPr sz="1351" kern="1200">
          <a:solidFill>
            <a:schemeClr val="tx1"/>
          </a:solidFill>
          <a:latin typeface="+mn-lt"/>
          <a:ea typeface="+mn-ea"/>
          <a:cs typeface="+mn-cs"/>
        </a:defRPr>
      </a:lvl1pPr>
      <a:lvl2pPr marL="342886" algn="l" defTabSz="685771" rtl="0" eaLnBrk="1" latinLnBrk="0" hangingPunct="1">
        <a:defRPr sz="1351" kern="1200">
          <a:solidFill>
            <a:schemeClr val="tx1"/>
          </a:solidFill>
          <a:latin typeface="+mn-lt"/>
          <a:ea typeface="+mn-ea"/>
          <a:cs typeface="+mn-cs"/>
        </a:defRPr>
      </a:lvl2pPr>
      <a:lvl3pPr marL="685771" algn="l" defTabSz="685771" rtl="0" eaLnBrk="1" latinLnBrk="0" hangingPunct="1">
        <a:defRPr sz="1351" kern="1200">
          <a:solidFill>
            <a:schemeClr val="tx1"/>
          </a:solidFill>
          <a:latin typeface="+mn-lt"/>
          <a:ea typeface="+mn-ea"/>
          <a:cs typeface="+mn-cs"/>
        </a:defRPr>
      </a:lvl3pPr>
      <a:lvl4pPr marL="1028657" algn="l" defTabSz="685771" rtl="0" eaLnBrk="1" latinLnBrk="0" hangingPunct="1">
        <a:defRPr sz="1351" kern="1200">
          <a:solidFill>
            <a:schemeClr val="tx1"/>
          </a:solidFill>
          <a:latin typeface="+mn-lt"/>
          <a:ea typeface="+mn-ea"/>
          <a:cs typeface="+mn-cs"/>
        </a:defRPr>
      </a:lvl4pPr>
      <a:lvl5pPr marL="1371543" algn="l" defTabSz="685771" rtl="0" eaLnBrk="1" latinLnBrk="0" hangingPunct="1">
        <a:defRPr sz="1351" kern="1200">
          <a:solidFill>
            <a:schemeClr val="tx1"/>
          </a:solidFill>
          <a:latin typeface="+mn-lt"/>
          <a:ea typeface="+mn-ea"/>
          <a:cs typeface="+mn-cs"/>
        </a:defRPr>
      </a:lvl5pPr>
      <a:lvl6pPr marL="1714428" algn="l" defTabSz="685771" rtl="0" eaLnBrk="1" latinLnBrk="0" hangingPunct="1">
        <a:defRPr sz="1351" kern="1200">
          <a:solidFill>
            <a:schemeClr val="tx1"/>
          </a:solidFill>
          <a:latin typeface="+mn-lt"/>
          <a:ea typeface="+mn-ea"/>
          <a:cs typeface="+mn-cs"/>
        </a:defRPr>
      </a:lvl6pPr>
      <a:lvl7pPr marL="2057314" algn="l" defTabSz="685771" rtl="0" eaLnBrk="1" latinLnBrk="0" hangingPunct="1">
        <a:defRPr sz="1351" kern="1200">
          <a:solidFill>
            <a:schemeClr val="tx1"/>
          </a:solidFill>
          <a:latin typeface="+mn-lt"/>
          <a:ea typeface="+mn-ea"/>
          <a:cs typeface="+mn-cs"/>
        </a:defRPr>
      </a:lvl7pPr>
      <a:lvl8pPr marL="2400200" algn="l" defTabSz="685771" rtl="0" eaLnBrk="1" latinLnBrk="0" hangingPunct="1">
        <a:defRPr sz="1351" kern="1200">
          <a:solidFill>
            <a:schemeClr val="tx1"/>
          </a:solidFill>
          <a:latin typeface="+mn-lt"/>
          <a:ea typeface="+mn-ea"/>
          <a:cs typeface="+mn-cs"/>
        </a:defRPr>
      </a:lvl8pPr>
      <a:lvl9pPr marL="2743085" algn="l" defTabSz="685771"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mailto:buzzclub.uk@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3518058" y="8889442"/>
            <a:ext cx="639986" cy="639986"/>
          </a:xfrm>
          <a:prstGeom prst="rect">
            <a:avLst/>
          </a:prstGeom>
        </p:spPr>
      </p:pic>
      <p:sp>
        <p:nvSpPr>
          <p:cNvPr id="15" name="Rectangle 14"/>
          <p:cNvSpPr/>
          <p:nvPr/>
        </p:nvSpPr>
        <p:spPr>
          <a:xfrm>
            <a:off x="114169" y="84668"/>
            <a:ext cx="6660752" cy="9719733"/>
          </a:xfrm>
          <a:prstGeom prst="rect">
            <a:avLst/>
          </a:prstGeom>
          <a:noFill/>
          <a:ln w="50800" cmpd="thickThin">
            <a:solidFill>
              <a:srgbClr val="FFC3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187703" y="1209412"/>
            <a:ext cx="6587217" cy="4260077"/>
          </a:xfrm>
          <a:prstGeom prst="rect">
            <a:avLst/>
          </a:prstGeom>
          <a:noFill/>
        </p:spPr>
        <p:txBody>
          <a:bodyPr wrap="square" rtlCol="0">
            <a:spAutoFit/>
          </a:bodyPr>
          <a:lstStyle/>
          <a:p>
            <a:pPr>
              <a:lnSpc>
                <a:spcPct val="150000"/>
              </a:lnSpc>
            </a:pPr>
            <a:r>
              <a:rPr lang="en-GB" sz="1400" dirty="0"/>
              <a:t>Bumblebees are essential for our ecosystems, playing a critical role in pollinating numerous crops &amp; wildflowers. However, due to their thick, furry coats, they may be prone to overheating in hot weather. With the increasing frequency and intensity of heatwaves, it is crucial to understand how these pollinators cope in the challenging conditions. </a:t>
            </a:r>
          </a:p>
          <a:p>
            <a:pPr>
              <a:lnSpc>
                <a:spcPct val="150000"/>
              </a:lnSpc>
            </a:pPr>
            <a:endParaRPr lang="en-GB" sz="1400" dirty="0"/>
          </a:p>
          <a:p>
            <a:pPr>
              <a:lnSpc>
                <a:spcPct val="150000"/>
              </a:lnSpc>
            </a:pPr>
            <a:r>
              <a:rPr lang="en-GB" sz="1400" dirty="0"/>
              <a:t>Some animals alter the time of day that they are active during environmental changes. With your help we will be able to answer the following questions: </a:t>
            </a:r>
          </a:p>
          <a:p>
            <a:pPr>
              <a:lnSpc>
                <a:spcPct val="150000"/>
              </a:lnSpc>
            </a:pPr>
            <a:br>
              <a:rPr lang="en-GB" sz="1400" dirty="0"/>
            </a:br>
            <a:r>
              <a:rPr lang="en-GB" sz="1400" b="1" dirty="0"/>
              <a:t>a) Do bumblebees change their activity patterns in a heatwave? </a:t>
            </a:r>
          </a:p>
          <a:p>
            <a:pPr>
              <a:lnSpc>
                <a:spcPct val="150000"/>
              </a:lnSpc>
            </a:pPr>
            <a:r>
              <a:rPr lang="en-GB" sz="1400" b="1" dirty="0"/>
              <a:t>b) Which plants do they visit during a heatwave?</a:t>
            </a:r>
          </a:p>
          <a:p>
            <a:pPr>
              <a:lnSpc>
                <a:spcPct val="150000"/>
              </a:lnSpc>
            </a:pPr>
            <a:endParaRPr lang="en-GB" sz="1400" dirty="0"/>
          </a:p>
          <a:p>
            <a:pPr>
              <a:lnSpc>
                <a:spcPct val="150000"/>
              </a:lnSpc>
            </a:pPr>
            <a:endParaRPr lang="en-GB" sz="1400" dirty="0"/>
          </a:p>
        </p:txBody>
      </p:sp>
      <p:cxnSp>
        <p:nvCxnSpPr>
          <p:cNvPr id="23" name="Straight Connector 22"/>
          <p:cNvCxnSpPr>
            <a:cxnSpLocks/>
          </p:cNvCxnSpPr>
          <p:nvPr/>
        </p:nvCxnSpPr>
        <p:spPr>
          <a:xfrm>
            <a:off x="340453" y="7297105"/>
            <a:ext cx="3817591" cy="0"/>
          </a:xfrm>
          <a:prstGeom prst="line">
            <a:avLst/>
          </a:prstGeom>
          <a:ln w="38100">
            <a:solidFill>
              <a:srgbClr val="FFC305"/>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472041A6-5AE8-4F17-9742-587B82BA73D2}"/>
              </a:ext>
            </a:extLst>
          </p:cNvPr>
          <p:cNvGrpSpPr/>
          <p:nvPr/>
        </p:nvGrpSpPr>
        <p:grpSpPr>
          <a:xfrm>
            <a:off x="162560" y="140353"/>
            <a:ext cx="6212839" cy="979244"/>
            <a:chOff x="162561" y="140350"/>
            <a:chExt cx="4242108" cy="986483"/>
          </a:xfrm>
        </p:grpSpPr>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46383"/>
            <a:stretch/>
          </p:blipFill>
          <p:spPr>
            <a:xfrm>
              <a:off x="162561" y="140350"/>
              <a:ext cx="4232910" cy="845244"/>
            </a:xfrm>
            <a:prstGeom prst="rect">
              <a:avLst/>
            </a:prstGeom>
          </p:spPr>
        </p:pic>
        <p:sp>
          <p:nvSpPr>
            <p:cNvPr id="17" name="TextBox 16"/>
            <p:cNvSpPr txBox="1"/>
            <p:nvPr/>
          </p:nvSpPr>
          <p:spPr>
            <a:xfrm>
              <a:off x="502701" y="351781"/>
              <a:ext cx="3901968" cy="646331"/>
            </a:xfrm>
            <a:prstGeom prst="rect">
              <a:avLst/>
            </a:prstGeom>
            <a:noFill/>
          </p:spPr>
          <p:txBody>
            <a:bodyPr wrap="square" rtlCol="0">
              <a:spAutoFit/>
            </a:bodyPr>
            <a:lstStyle/>
            <a:p>
              <a:pPr algn="ctr"/>
              <a:r>
                <a:rPr lang="en-GB" sz="3600" b="1" dirty="0"/>
                <a:t>Bees &amp; Heatwaves</a:t>
              </a:r>
              <a:endParaRPr lang="en-GB" sz="3600" b="1" dirty="0">
                <a:solidFill>
                  <a:schemeClr val="tx1">
                    <a:lumMod val="75000"/>
                    <a:lumOff val="25000"/>
                  </a:schemeClr>
                </a:solidFill>
              </a:endParaRPr>
            </a:p>
          </p:txBody>
        </p:sp>
        <p:pic>
          <p:nvPicPr>
            <p:cNvPr id="16" name="Picture 15">
              <a:extLst>
                <a:ext uri="{FF2B5EF4-FFF2-40B4-BE49-F238E27FC236}">
                  <a16:creationId xmlns:a16="http://schemas.microsoft.com/office/drawing/2014/main" id="{A0909A55-98AB-436C-B1CC-F54DBC601E3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91162"/>
            <a:stretch/>
          </p:blipFill>
          <p:spPr>
            <a:xfrm>
              <a:off x="162561" y="987510"/>
              <a:ext cx="4232910" cy="139323"/>
            </a:xfrm>
            <a:prstGeom prst="rect">
              <a:avLst/>
            </a:prstGeom>
          </p:spPr>
        </p:pic>
      </p:grpSp>
      <p:sp>
        <p:nvSpPr>
          <p:cNvPr id="7" name="TextBox 6">
            <a:extLst>
              <a:ext uri="{FF2B5EF4-FFF2-40B4-BE49-F238E27FC236}">
                <a16:creationId xmlns:a16="http://schemas.microsoft.com/office/drawing/2014/main" id="{7B79E33D-75C4-518F-70AC-53EABF0D1913}"/>
              </a:ext>
            </a:extLst>
          </p:cNvPr>
          <p:cNvSpPr txBox="1"/>
          <p:nvPr/>
        </p:nvSpPr>
        <p:spPr>
          <a:xfrm>
            <a:off x="200787" y="5107847"/>
            <a:ext cx="4130039" cy="2308324"/>
          </a:xfrm>
          <a:prstGeom prst="rect">
            <a:avLst/>
          </a:prstGeom>
          <a:noFill/>
        </p:spPr>
        <p:txBody>
          <a:bodyPr wrap="square" rtlCol="0">
            <a:spAutoFit/>
          </a:bodyPr>
          <a:lstStyle/>
          <a:p>
            <a:r>
              <a:rPr lang="en-GB" sz="1400" dirty="0"/>
              <a:t>This data will help us create a guide showing how we can all help bumblebees during the extreme weather conditions, which are unfortunately becoming common in the UK. </a:t>
            </a:r>
          </a:p>
          <a:p>
            <a:endParaRPr lang="en-GB" sz="1400" dirty="0"/>
          </a:p>
          <a:p>
            <a:r>
              <a:rPr lang="en-GB" sz="1400" dirty="0"/>
              <a:t>It will include suggestions on what plants serve as vital food sources and refuge to bumblebees and may also lead to future projects that explore how heatwaves affect different plant species and their reproduction. </a:t>
            </a:r>
          </a:p>
          <a:p>
            <a:endParaRPr lang="en-GB" dirty="0"/>
          </a:p>
        </p:txBody>
      </p:sp>
      <p:sp>
        <p:nvSpPr>
          <p:cNvPr id="18" name="TextBox 17">
            <a:extLst>
              <a:ext uri="{FF2B5EF4-FFF2-40B4-BE49-F238E27FC236}">
                <a16:creationId xmlns:a16="http://schemas.microsoft.com/office/drawing/2014/main" id="{D7858D2F-138C-733D-64D0-AFCF19811B71}"/>
              </a:ext>
            </a:extLst>
          </p:cNvPr>
          <p:cNvSpPr txBox="1"/>
          <p:nvPr/>
        </p:nvSpPr>
        <p:spPr>
          <a:xfrm>
            <a:off x="-1040374" y="7321671"/>
            <a:ext cx="6612360" cy="461793"/>
          </a:xfrm>
          <a:prstGeom prst="rect">
            <a:avLst/>
          </a:prstGeom>
          <a:noFill/>
        </p:spPr>
        <p:txBody>
          <a:bodyPr wrap="square" rtlCol="0">
            <a:spAutoFit/>
          </a:bodyPr>
          <a:lstStyle/>
          <a:p>
            <a:pPr algn="ctr"/>
            <a:r>
              <a:rPr lang="en-GB" sz="2401" b="1" dirty="0"/>
              <a:t>Equipment</a:t>
            </a:r>
          </a:p>
        </p:txBody>
      </p:sp>
      <p:sp>
        <p:nvSpPr>
          <p:cNvPr id="21" name="TextBox 20">
            <a:extLst>
              <a:ext uri="{FF2B5EF4-FFF2-40B4-BE49-F238E27FC236}">
                <a16:creationId xmlns:a16="http://schemas.microsoft.com/office/drawing/2014/main" id="{A09D2DE2-A3D4-1812-9AA3-26B6C4DB325F}"/>
              </a:ext>
            </a:extLst>
          </p:cNvPr>
          <p:cNvSpPr txBox="1"/>
          <p:nvPr/>
        </p:nvSpPr>
        <p:spPr>
          <a:xfrm>
            <a:off x="200787" y="7790632"/>
            <a:ext cx="4130039"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a:t>Pen </a:t>
            </a:r>
          </a:p>
          <a:p>
            <a:pPr marL="285750" indent="-285750">
              <a:buFont typeface="Arial" panose="020B0604020202020204" pitchFamily="34" charset="0"/>
              <a:buChar char="•"/>
            </a:pPr>
            <a:r>
              <a:rPr lang="en-GB" sz="1400" dirty="0"/>
              <a:t>Data collection sheet</a:t>
            </a:r>
          </a:p>
          <a:p>
            <a:pPr marL="285750" indent="-285750">
              <a:buFont typeface="Arial" panose="020B0604020202020204" pitchFamily="34" charset="0"/>
              <a:buChar char="•"/>
            </a:pPr>
            <a:r>
              <a:rPr lang="en-GB" sz="1400" dirty="0"/>
              <a:t>Something to take photos with</a:t>
            </a:r>
          </a:p>
          <a:p>
            <a:pPr marL="285750" indent="-285750">
              <a:buFont typeface="Arial" panose="020B0604020202020204" pitchFamily="34" charset="0"/>
              <a:buChar char="•"/>
            </a:pPr>
            <a:r>
              <a:rPr lang="en-GB" sz="1400" dirty="0"/>
              <a:t>Thermometer/Thermometer App </a:t>
            </a:r>
            <a:endParaRPr lang="en-GB" dirty="0"/>
          </a:p>
        </p:txBody>
      </p:sp>
      <p:pic>
        <p:nvPicPr>
          <p:cNvPr id="25" name="Picture 24" descr="A close-up of a bee&#10;&#10;Description automatically generated with medium confidence">
            <a:extLst>
              <a:ext uri="{FF2B5EF4-FFF2-40B4-BE49-F238E27FC236}">
                <a16:creationId xmlns:a16="http://schemas.microsoft.com/office/drawing/2014/main" id="{61990BE4-3653-AF21-34F8-0A6674FCEA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787" y="8673266"/>
            <a:ext cx="3317271" cy="1072338"/>
          </a:xfrm>
          <a:prstGeom prst="rect">
            <a:avLst/>
          </a:prstGeom>
        </p:spPr>
      </p:pic>
      <p:pic>
        <p:nvPicPr>
          <p:cNvPr id="9" name="Picture 8" descr="A picture containing text, clock, poster, font&#10;&#10;Description automatically generated">
            <a:extLst>
              <a:ext uri="{FF2B5EF4-FFF2-40B4-BE49-F238E27FC236}">
                <a16:creationId xmlns:a16="http://schemas.microsoft.com/office/drawing/2014/main" id="{AA67A1EC-95A9-649A-E6F0-77AB62D45D7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0492" y="4559300"/>
            <a:ext cx="2057597" cy="5143992"/>
          </a:xfrm>
          <a:prstGeom prst="rect">
            <a:avLst/>
          </a:prstGeom>
        </p:spPr>
      </p:pic>
    </p:spTree>
    <p:extLst>
      <p:ext uri="{BB962C8B-B14F-4D97-AF65-F5344CB8AC3E}">
        <p14:creationId xmlns:p14="http://schemas.microsoft.com/office/powerpoint/2010/main" val="356887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324873" y="451458"/>
            <a:ext cx="6346268" cy="1600438"/>
          </a:xfrm>
          <a:prstGeom prst="rect">
            <a:avLst/>
          </a:prstGeom>
          <a:noFill/>
        </p:spPr>
        <p:txBody>
          <a:bodyPr wrap="square" rtlCol="0">
            <a:spAutoFit/>
          </a:bodyPr>
          <a:lstStyle/>
          <a:p>
            <a:r>
              <a:rPr lang="en-GB" sz="1400" b="1" dirty="0"/>
              <a:t>1) Choose your patch!</a:t>
            </a:r>
            <a:br>
              <a:rPr lang="en-GB" sz="2400" dirty="0"/>
            </a:br>
            <a:r>
              <a:rPr lang="en-GB" sz="1400" dirty="0"/>
              <a:t>This can be in your garden, a park, an allotment etc. It just needs to be an area in which you have seen bees foraging on flowering plants and be 2mx2m in size. Before the heatwave is due, visit your patch, mark it out so you can find it again and fill out the study site data sheet below. This way you will already know your plant species! </a:t>
            </a:r>
          </a:p>
          <a:p>
            <a:endParaRPr lang="en-GB" sz="1400" dirty="0"/>
          </a:p>
          <a:p>
            <a:endParaRPr lang="en-GB" sz="1400" dirty="0"/>
          </a:p>
        </p:txBody>
      </p:sp>
      <p:sp>
        <p:nvSpPr>
          <p:cNvPr id="15" name="Rectangle 14"/>
          <p:cNvSpPr/>
          <p:nvPr/>
        </p:nvSpPr>
        <p:spPr>
          <a:xfrm>
            <a:off x="95648" y="84668"/>
            <a:ext cx="6660752" cy="9719733"/>
          </a:xfrm>
          <a:prstGeom prst="rect">
            <a:avLst/>
          </a:prstGeom>
          <a:noFill/>
          <a:ln w="50800" cmpd="thickThin">
            <a:solidFill>
              <a:srgbClr val="FFC3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a:extLst>
              <a:ext uri="{FF2B5EF4-FFF2-40B4-BE49-F238E27FC236}">
                <a16:creationId xmlns:a16="http://schemas.microsoft.com/office/drawing/2014/main" id="{7DE298F2-E076-4C21-BEBC-ECA189258A00}"/>
              </a:ext>
            </a:extLst>
          </p:cNvPr>
          <p:cNvSpPr txBox="1"/>
          <p:nvPr/>
        </p:nvSpPr>
        <p:spPr>
          <a:xfrm>
            <a:off x="186859" y="127002"/>
            <a:ext cx="6612360" cy="461793"/>
          </a:xfrm>
          <a:prstGeom prst="rect">
            <a:avLst/>
          </a:prstGeom>
          <a:noFill/>
        </p:spPr>
        <p:txBody>
          <a:bodyPr wrap="square" rtlCol="0">
            <a:spAutoFit/>
          </a:bodyPr>
          <a:lstStyle/>
          <a:p>
            <a:pPr algn="ctr"/>
            <a:r>
              <a:rPr lang="en-GB" sz="2401" b="1" dirty="0"/>
              <a:t>Data collection</a:t>
            </a:r>
          </a:p>
        </p:txBody>
      </p:sp>
      <p:sp>
        <p:nvSpPr>
          <p:cNvPr id="2" name="TextBox 1">
            <a:extLst>
              <a:ext uri="{FF2B5EF4-FFF2-40B4-BE49-F238E27FC236}">
                <a16:creationId xmlns:a16="http://schemas.microsoft.com/office/drawing/2014/main" id="{7F6E6B1B-2997-5151-FD34-D6C9FE9B58BB}"/>
              </a:ext>
            </a:extLst>
          </p:cNvPr>
          <p:cNvSpPr txBox="1"/>
          <p:nvPr/>
        </p:nvSpPr>
        <p:spPr>
          <a:xfrm>
            <a:off x="318921" y="1577951"/>
            <a:ext cx="6346268" cy="4616648"/>
          </a:xfrm>
          <a:prstGeom prst="rect">
            <a:avLst/>
          </a:prstGeom>
          <a:noFill/>
        </p:spPr>
        <p:txBody>
          <a:bodyPr wrap="square" rtlCol="0">
            <a:spAutoFit/>
          </a:bodyPr>
          <a:lstStyle/>
          <a:p>
            <a:r>
              <a:rPr lang="en-GB" sz="1400" b="1" dirty="0"/>
              <a:t>2) Observations </a:t>
            </a:r>
          </a:p>
          <a:p>
            <a:r>
              <a:rPr lang="en-GB" sz="1400" dirty="0"/>
              <a:t>Below are the instructions on how to collect your data. You will need to do this at the following periods:</a:t>
            </a:r>
          </a:p>
          <a:p>
            <a:endParaRPr lang="en-GB" sz="1400" b="1" dirty="0"/>
          </a:p>
          <a:p>
            <a:pPr marL="285750" indent="-285750">
              <a:buFontTx/>
              <a:buChar char="-"/>
            </a:pPr>
            <a:r>
              <a:rPr lang="en-GB" sz="1400" b="1" dirty="0"/>
              <a:t>Before the heatwave: observe it for 3 days – we will let you know when</a:t>
            </a:r>
          </a:p>
          <a:p>
            <a:pPr marL="285750" indent="-285750">
              <a:buFontTx/>
              <a:buChar char="-"/>
            </a:pPr>
            <a:r>
              <a:rPr lang="en-GB" sz="1400" b="1" dirty="0"/>
              <a:t>During the heatwave: observe until it is over (approx. 2-3 days) </a:t>
            </a:r>
          </a:p>
          <a:p>
            <a:pPr marL="285750" indent="-285750">
              <a:buFontTx/>
              <a:buChar char="-"/>
            </a:pPr>
            <a:r>
              <a:rPr lang="en-GB" sz="1400" b="1" dirty="0"/>
              <a:t>Once the heatwave is over: wait for 3 days and then observe for 3 days</a:t>
            </a:r>
          </a:p>
          <a:p>
            <a:endParaRPr lang="en-GB" sz="1400" dirty="0"/>
          </a:p>
          <a:p>
            <a:r>
              <a:rPr lang="en-GB" sz="1400" dirty="0"/>
              <a:t>We will let you know when a heatwave </a:t>
            </a:r>
            <a:r>
              <a:rPr lang="en-GB" sz="1400"/>
              <a:t>is coming and </a:t>
            </a:r>
            <a:r>
              <a:rPr lang="en-GB" sz="1400" dirty="0"/>
              <a:t>when to start recording, as this may differ between cities. For each of the observation periods above, you will need to observe your patch 3 times a day for 5 minutes each time: </a:t>
            </a:r>
          </a:p>
          <a:p>
            <a:endParaRPr lang="en-GB" sz="1400" dirty="0"/>
          </a:p>
          <a:p>
            <a:pPr marL="285750" indent="-285750">
              <a:buFontTx/>
              <a:buChar char="-"/>
            </a:pPr>
            <a:r>
              <a:rPr lang="en-GB" sz="1400" b="1" dirty="0"/>
              <a:t>Between 7am-9am (5 minute observation)</a:t>
            </a:r>
          </a:p>
          <a:p>
            <a:pPr marL="285750" indent="-285750">
              <a:buFontTx/>
              <a:buChar char="-"/>
            </a:pPr>
            <a:r>
              <a:rPr lang="en-GB" sz="1400" b="1" dirty="0"/>
              <a:t>Between 1pm-3pm (5 minute observation)</a:t>
            </a:r>
          </a:p>
          <a:p>
            <a:pPr marL="285750" indent="-285750">
              <a:buFontTx/>
              <a:buChar char="-"/>
            </a:pPr>
            <a:r>
              <a:rPr lang="en-GB" sz="1400" b="1" dirty="0"/>
              <a:t>Between 6pm-8pm (5 minute observation)</a:t>
            </a:r>
          </a:p>
          <a:p>
            <a:pPr marL="285750" indent="-285750">
              <a:buFontTx/>
              <a:buChar char="-"/>
            </a:pPr>
            <a:endParaRPr lang="en-GB" sz="1400" dirty="0"/>
          </a:p>
          <a:p>
            <a:r>
              <a:rPr lang="en-GB" sz="1400" dirty="0"/>
              <a:t>During each observation, please fill out your data collection sheet attached. If you are unsure of the bee species, take a photo of it and send back to us with your results (labelled by the date and time). Remember: a count of 0 is also important!</a:t>
            </a:r>
          </a:p>
          <a:p>
            <a:endParaRPr lang="en-GB" sz="1400" dirty="0"/>
          </a:p>
          <a:p>
            <a:r>
              <a:rPr lang="en-GB" sz="1400" b="1" dirty="0"/>
              <a:t>3) Email us your data sheets!</a:t>
            </a:r>
          </a:p>
        </p:txBody>
      </p:sp>
      <p:cxnSp>
        <p:nvCxnSpPr>
          <p:cNvPr id="3" name="Straight Connector 2">
            <a:extLst>
              <a:ext uri="{FF2B5EF4-FFF2-40B4-BE49-F238E27FC236}">
                <a16:creationId xmlns:a16="http://schemas.microsoft.com/office/drawing/2014/main" id="{1191B074-7032-948C-DA6D-5C9F9D68F4C5}"/>
              </a:ext>
            </a:extLst>
          </p:cNvPr>
          <p:cNvCxnSpPr>
            <a:cxnSpLocks/>
          </p:cNvCxnSpPr>
          <p:nvPr/>
        </p:nvCxnSpPr>
        <p:spPr>
          <a:xfrm>
            <a:off x="370543" y="6194599"/>
            <a:ext cx="6110961" cy="0"/>
          </a:xfrm>
          <a:prstGeom prst="line">
            <a:avLst/>
          </a:prstGeom>
          <a:ln w="38100">
            <a:solidFill>
              <a:srgbClr val="FFC305"/>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05DDC72-EF1F-3F3D-4B82-D7DD3CFFE369}"/>
              </a:ext>
            </a:extLst>
          </p:cNvPr>
          <p:cNvSpPr txBox="1"/>
          <p:nvPr/>
        </p:nvSpPr>
        <p:spPr>
          <a:xfrm>
            <a:off x="135541" y="6203269"/>
            <a:ext cx="6612360" cy="461793"/>
          </a:xfrm>
          <a:prstGeom prst="rect">
            <a:avLst/>
          </a:prstGeom>
          <a:noFill/>
        </p:spPr>
        <p:txBody>
          <a:bodyPr wrap="square" rtlCol="0">
            <a:spAutoFit/>
          </a:bodyPr>
          <a:lstStyle/>
          <a:p>
            <a:pPr algn="ctr"/>
            <a:r>
              <a:rPr lang="en-GB" sz="2401" b="1" dirty="0"/>
              <a:t>FAQs</a:t>
            </a:r>
          </a:p>
        </p:txBody>
      </p:sp>
      <p:sp>
        <p:nvSpPr>
          <p:cNvPr id="6" name="TextBox 5">
            <a:extLst>
              <a:ext uri="{FF2B5EF4-FFF2-40B4-BE49-F238E27FC236}">
                <a16:creationId xmlns:a16="http://schemas.microsoft.com/office/drawing/2014/main" id="{7A9D12F9-9665-5E2B-569D-FEF97CA4141F}"/>
              </a:ext>
            </a:extLst>
          </p:cNvPr>
          <p:cNvSpPr txBox="1"/>
          <p:nvPr/>
        </p:nvSpPr>
        <p:spPr>
          <a:xfrm>
            <a:off x="268587" y="6564387"/>
            <a:ext cx="6346268" cy="2246769"/>
          </a:xfrm>
          <a:prstGeom prst="rect">
            <a:avLst/>
          </a:prstGeom>
          <a:noFill/>
        </p:spPr>
        <p:txBody>
          <a:bodyPr wrap="square" rtlCol="0">
            <a:spAutoFit/>
          </a:bodyPr>
          <a:lstStyle/>
          <a:p>
            <a:pPr marL="342900" indent="-342900">
              <a:buAutoNum type="arabicParenR"/>
            </a:pPr>
            <a:r>
              <a:rPr lang="en-GB" sz="1400" b="1" dirty="0"/>
              <a:t>What if I don’t know what the bee or plant is? </a:t>
            </a:r>
          </a:p>
          <a:p>
            <a:r>
              <a:rPr lang="en-GB" sz="1400" dirty="0"/>
              <a:t>Take a photo and send it to us to identify!</a:t>
            </a:r>
          </a:p>
          <a:p>
            <a:r>
              <a:rPr lang="en-GB" sz="1400" b="1" dirty="0"/>
              <a:t>2)    What if I miss an observation? </a:t>
            </a:r>
          </a:p>
          <a:p>
            <a:r>
              <a:rPr lang="en-GB" sz="1400" dirty="0"/>
              <a:t>No worries! Just continue observing as much as you can and record the slots that you missed.</a:t>
            </a:r>
          </a:p>
          <a:p>
            <a:r>
              <a:rPr lang="en-GB" sz="1400" b="1" dirty="0"/>
              <a:t>3)     What if there are too many bumblebees at once?</a:t>
            </a:r>
          </a:p>
          <a:p>
            <a:r>
              <a:rPr lang="en-GB" sz="1400" dirty="0"/>
              <a:t>Take photos of each if you can to identify later. If you can’t do this jot them down as ‘bumblebee’. It is important to give an accurate count of how many </a:t>
            </a:r>
            <a:r>
              <a:rPr lang="en-GB" sz="1400"/>
              <a:t>bumblebees you </a:t>
            </a:r>
            <a:r>
              <a:rPr lang="en-GB" sz="1400" dirty="0"/>
              <a:t>see, over identifying. Taking photos should give you enough time to write down how many bees you see, as well their behaviour and plant visits. </a:t>
            </a:r>
          </a:p>
        </p:txBody>
      </p:sp>
      <p:grpSp>
        <p:nvGrpSpPr>
          <p:cNvPr id="18" name="Group 17">
            <a:extLst>
              <a:ext uri="{FF2B5EF4-FFF2-40B4-BE49-F238E27FC236}">
                <a16:creationId xmlns:a16="http://schemas.microsoft.com/office/drawing/2014/main" id="{6B7BDA3A-85F5-7B3C-E96A-8B83C9407096}"/>
              </a:ext>
            </a:extLst>
          </p:cNvPr>
          <p:cNvGrpSpPr/>
          <p:nvPr/>
        </p:nvGrpSpPr>
        <p:grpSpPr>
          <a:xfrm>
            <a:off x="252890" y="8625215"/>
            <a:ext cx="6311631" cy="1086755"/>
            <a:chOff x="252890" y="8625215"/>
            <a:chExt cx="6311631" cy="1086755"/>
          </a:xfrm>
        </p:grpSpPr>
        <p:pic>
          <p:nvPicPr>
            <p:cNvPr id="12" name="Picture 11" descr="A qr code with a dinosaur&#10;&#10;Description automatically generated">
              <a:extLst>
                <a:ext uri="{FF2B5EF4-FFF2-40B4-BE49-F238E27FC236}">
                  <a16:creationId xmlns:a16="http://schemas.microsoft.com/office/drawing/2014/main" id="{69CFCE6B-BF5C-76F7-094D-1CC501C888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7766" y="8625215"/>
              <a:ext cx="1086755" cy="1086755"/>
            </a:xfrm>
            <a:prstGeom prst="rect">
              <a:avLst/>
            </a:prstGeom>
          </p:spPr>
        </p:pic>
        <p:sp>
          <p:nvSpPr>
            <p:cNvPr id="47" name="TextBox 46"/>
            <p:cNvSpPr txBox="1"/>
            <p:nvPr/>
          </p:nvSpPr>
          <p:spPr>
            <a:xfrm>
              <a:off x="1164937" y="8737805"/>
              <a:ext cx="4656203" cy="400110"/>
            </a:xfrm>
            <a:prstGeom prst="rect">
              <a:avLst/>
            </a:prstGeom>
            <a:noFill/>
          </p:spPr>
          <p:txBody>
            <a:bodyPr wrap="square" rtlCol="0">
              <a:spAutoFit/>
            </a:bodyPr>
            <a:lstStyle/>
            <a:p>
              <a:pPr algn="ctr"/>
              <a:r>
                <a:rPr lang="en-GB" sz="2000" b="1" dirty="0"/>
                <a:t>Any questions? Contact us!</a:t>
              </a:r>
            </a:p>
          </p:txBody>
        </p:sp>
        <p:pic>
          <p:nvPicPr>
            <p:cNvPr id="8" name="Picture 7">
              <a:extLst>
                <a:ext uri="{FF2B5EF4-FFF2-40B4-BE49-F238E27FC236}">
                  <a16:creationId xmlns:a16="http://schemas.microsoft.com/office/drawing/2014/main" id="{B1EC5AC6-592F-93B9-36BB-7B2ACAD9C741}"/>
                </a:ext>
              </a:extLst>
            </p:cNvPr>
            <p:cNvPicPr>
              <a:picLocks noChangeAspect="1"/>
            </p:cNvPicPr>
            <p:nvPr/>
          </p:nvPicPr>
          <p:blipFill>
            <a:blip r:embed="rId3"/>
            <a:stretch>
              <a:fillRect/>
            </a:stretch>
          </p:blipFill>
          <p:spPr>
            <a:xfrm>
              <a:off x="252890" y="8969020"/>
              <a:ext cx="1419225" cy="742950"/>
            </a:xfrm>
            <a:prstGeom prst="rect">
              <a:avLst/>
            </a:prstGeom>
          </p:spPr>
        </p:pic>
        <p:sp>
          <p:nvSpPr>
            <p:cNvPr id="13" name="TextBox 12">
              <a:extLst>
                <a:ext uri="{FF2B5EF4-FFF2-40B4-BE49-F238E27FC236}">
                  <a16:creationId xmlns:a16="http://schemas.microsoft.com/office/drawing/2014/main" id="{28105906-5FCC-45FC-B62B-BD972461AA51}"/>
                </a:ext>
              </a:extLst>
            </p:cNvPr>
            <p:cNvSpPr txBox="1"/>
            <p:nvPr/>
          </p:nvSpPr>
          <p:spPr>
            <a:xfrm>
              <a:off x="2257827" y="9078885"/>
              <a:ext cx="2634227" cy="523220"/>
            </a:xfrm>
            <a:prstGeom prst="rect">
              <a:avLst/>
            </a:prstGeom>
            <a:noFill/>
          </p:spPr>
          <p:txBody>
            <a:bodyPr wrap="square" rtlCol="0">
              <a:spAutoFit/>
            </a:bodyPr>
            <a:lstStyle/>
            <a:p>
              <a:r>
                <a:rPr lang="en-GB" sz="1400" b="1" dirty="0"/>
                <a:t>Email: </a:t>
              </a:r>
              <a:r>
                <a:rPr lang="en-GB" sz="1400" b="1" dirty="0">
                  <a:hlinkClick r:id="rId4"/>
                </a:rPr>
                <a:t>buzzclub.uk@gmail.com</a:t>
              </a:r>
              <a:endParaRPr lang="en-GB" sz="1400" b="1" dirty="0"/>
            </a:p>
            <a:p>
              <a:r>
                <a:rPr lang="en-GB" sz="1400" b="1" dirty="0"/>
                <a:t>Website: www.buzzclub.uk</a:t>
              </a:r>
              <a:endParaRPr lang="en-GB" sz="1400" dirty="0"/>
            </a:p>
          </p:txBody>
        </p:sp>
      </p:grpSp>
    </p:spTree>
    <p:extLst>
      <p:ext uri="{BB962C8B-B14F-4D97-AF65-F5344CB8AC3E}">
        <p14:creationId xmlns:p14="http://schemas.microsoft.com/office/powerpoint/2010/main" val="504136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633</Words>
  <Application>Microsoft Office PowerPoint</Application>
  <PresentationFormat>A4 Paper (210x297 mm)</PresentationFormat>
  <Paragraphs>42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Birkin</dc:creator>
  <cp:lastModifiedBy>Isobel Sexton</cp:lastModifiedBy>
  <cp:revision>157</cp:revision>
  <dcterms:created xsi:type="dcterms:W3CDTF">2019-03-22T15:50:35Z</dcterms:created>
  <dcterms:modified xsi:type="dcterms:W3CDTF">2023-07-11T12:24:06Z</dcterms:modified>
</cp:coreProperties>
</file>