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978340-9B49-A0E1-6508-A5AD2B6E17C9}" name="Cannelle Tassin de Montaigu" initials="CT" userId="ac0af347e78db4b8" providerId="Windows Live"/>
  <p188:author id="{16D5A9F9-440C-26C8-88D1-29D09D694692}" name="Dave Goulson" initials="DG" userId="S::dg229@sussex.ac.uk::c2067a44-1b77-4a05-934e-e094ef47690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3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836928-5369-46B8-88B5-A5C789A206BD}" v="5" dt="2026-01-19T13:45:13.9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5" autoAdjust="0"/>
    <p:restoredTop sz="94660"/>
  </p:normalViewPr>
  <p:slideViewPr>
    <p:cSldViewPr snapToGrid="0">
      <p:cViewPr varScale="1">
        <p:scale>
          <a:sx n="78" d="100"/>
          <a:sy n="78" d="100"/>
        </p:scale>
        <p:origin x="309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microsoft.com/office/2018/10/relationships/authors" Target="author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obel Sexton" userId="2b9c1348-bfd6-4e42-a564-6b570b9f6a13" providerId="ADAL" clId="{D7ADF5E7-9F43-4C5E-87FF-582A211515D5}"/>
    <pc:docChg chg="custSel modSld">
      <pc:chgData name="Isobel Sexton" userId="2b9c1348-bfd6-4e42-a564-6b570b9f6a13" providerId="ADAL" clId="{D7ADF5E7-9F43-4C5E-87FF-582A211515D5}" dt="2026-01-19T13:45:13.945" v="15"/>
      <pc:docMkLst>
        <pc:docMk/>
      </pc:docMkLst>
      <pc:sldChg chg="addSp delSp modSp mod">
        <pc:chgData name="Isobel Sexton" userId="2b9c1348-bfd6-4e42-a564-6b570b9f6a13" providerId="ADAL" clId="{D7ADF5E7-9F43-4C5E-87FF-582A211515D5}" dt="2026-01-19T13:45:13.945" v="15"/>
        <pc:sldMkLst>
          <pc:docMk/>
          <pc:sldMk cId="3568871207" sldId="256"/>
        </pc:sldMkLst>
        <pc:picChg chg="add mod">
          <ac:chgData name="Isobel Sexton" userId="2b9c1348-bfd6-4e42-a564-6b570b9f6a13" providerId="ADAL" clId="{D7ADF5E7-9F43-4C5E-87FF-582A211515D5}" dt="2026-01-19T13:45:13.945" v="15"/>
          <ac:picMkLst>
            <pc:docMk/>
            <pc:sldMk cId="3568871207" sldId="256"/>
            <ac:picMk id="4" creationId="{FB215C63-1F91-B0A4-383F-B17FD16649D3}"/>
          </ac:picMkLst>
        </pc:picChg>
        <pc:picChg chg="del">
          <ac:chgData name="Isobel Sexton" userId="2b9c1348-bfd6-4e42-a564-6b570b9f6a13" providerId="ADAL" clId="{D7ADF5E7-9F43-4C5E-87FF-582A211515D5}" dt="2026-01-19T13:45:13.461" v="14" actId="478"/>
          <ac:picMkLst>
            <pc:docMk/>
            <pc:sldMk cId="3568871207" sldId="256"/>
            <ac:picMk id="8" creationId="{D7C5EF64-02C3-1AAB-936A-173B42007298}"/>
          </ac:picMkLst>
        </pc:picChg>
      </pc:sldChg>
      <pc:sldChg chg="addSp delSp modSp mod">
        <pc:chgData name="Isobel Sexton" userId="2b9c1348-bfd6-4e42-a564-6b570b9f6a13" providerId="ADAL" clId="{D7ADF5E7-9F43-4C5E-87FF-582A211515D5}" dt="2026-01-19T13:43:58.597" v="13" actId="1076"/>
        <pc:sldMkLst>
          <pc:docMk/>
          <pc:sldMk cId="3554305410" sldId="259"/>
        </pc:sldMkLst>
        <pc:spChg chg="mod">
          <ac:chgData name="Isobel Sexton" userId="2b9c1348-bfd6-4e42-a564-6b570b9f6a13" providerId="ADAL" clId="{D7ADF5E7-9F43-4C5E-87FF-582A211515D5}" dt="2026-01-19T13:43:32.841" v="5" actId="207"/>
          <ac:spMkLst>
            <pc:docMk/>
            <pc:sldMk cId="3554305410" sldId="259"/>
            <ac:spMk id="7" creationId="{CB0F77A2-EC37-CCC4-8D3D-768B3EBD96CF}"/>
          </ac:spMkLst>
        </pc:spChg>
        <pc:spChg chg="mod">
          <ac:chgData name="Isobel Sexton" userId="2b9c1348-bfd6-4e42-a564-6b570b9f6a13" providerId="ADAL" clId="{D7ADF5E7-9F43-4C5E-87FF-582A211515D5}" dt="2026-01-19T13:20:47.888" v="0"/>
          <ac:spMkLst>
            <pc:docMk/>
            <pc:sldMk cId="3554305410" sldId="259"/>
            <ac:spMk id="12" creationId="{59136625-FF37-4A58-CC74-9E01024FF2E3}"/>
          </ac:spMkLst>
        </pc:spChg>
        <pc:picChg chg="add mod">
          <ac:chgData name="Isobel Sexton" userId="2b9c1348-bfd6-4e42-a564-6b570b9f6a13" providerId="ADAL" clId="{D7ADF5E7-9F43-4C5E-87FF-582A211515D5}" dt="2026-01-19T13:43:58.597" v="13" actId="1076"/>
          <ac:picMkLst>
            <pc:docMk/>
            <pc:sldMk cId="3554305410" sldId="259"/>
            <ac:picMk id="5" creationId="{5D386070-4442-EB6D-E218-71F8D3E956C4}"/>
          </ac:picMkLst>
        </pc:picChg>
        <pc:picChg chg="del">
          <ac:chgData name="Isobel Sexton" userId="2b9c1348-bfd6-4e42-a564-6b570b9f6a13" providerId="ADAL" clId="{D7ADF5E7-9F43-4C5E-87FF-582A211515D5}" dt="2026-01-19T13:43:44.897" v="6" actId="478"/>
          <ac:picMkLst>
            <pc:docMk/>
            <pc:sldMk cId="3554305410" sldId="259"/>
            <ac:picMk id="6" creationId="{3DA92DD6-FF69-FECC-C946-2090DC7CE67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886" indent="0" algn="ctr">
              <a:buNone/>
              <a:defRPr sz="1500"/>
            </a:lvl2pPr>
            <a:lvl3pPr marL="685772" indent="0" algn="ctr">
              <a:buNone/>
              <a:defRPr sz="1350"/>
            </a:lvl3pPr>
            <a:lvl4pPr marL="1028657" indent="0" algn="ctr">
              <a:buNone/>
              <a:defRPr sz="1200"/>
            </a:lvl4pPr>
            <a:lvl5pPr marL="1371543" indent="0" algn="ctr">
              <a:buNone/>
              <a:defRPr sz="1200"/>
            </a:lvl5pPr>
            <a:lvl6pPr marL="1714428" indent="0" algn="ctr">
              <a:buNone/>
              <a:defRPr sz="1200"/>
            </a:lvl6pPr>
            <a:lvl7pPr marL="2057314" indent="0" algn="ctr">
              <a:buNone/>
              <a:defRPr sz="1200"/>
            </a:lvl7pPr>
            <a:lvl8pPr marL="2400199" indent="0" algn="ctr">
              <a:buNone/>
              <a:defRPr sz="1200"/>
            </a:lvl8pPr>
            <a:lvl9pPr marL="2743085"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CD4C33-E05A-4EBC-8BE4-529E26C6B6C3}" type="datetimeFigureOut">
              <a:rPr lang="en-GB" smtClean="0"/>
              <a:t>19/01/2026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FB0D31-D3F4-45FB-84D3-E596F7B292F3}" type="slidenum">
              <a:rPr lang="en-GB" smtClean="0"/>
              <a:t>‹#›</a:t>
            </a:fld>
            <a:endParaRPr lang="en-GB"/>
          </a:p>
        </p:txBody>
      </p:sp>
    </p:spTree>
    <p:extLst>
      <p:ext uri="{BB962C8B-B14F-4D97-AF65-F5344CB8AC3E}">
        <p14:creationId xmlns:p14="http://schemas.microsoft.com/office/powerpoint/2010/main" val="1833802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CD4C33-E05A-4EBC-8BE4-529E26C6B6C3}" type="datetimeFigureOut">
              <a:rPr lang="en-GB" smtClean="0"/>
              <a:t>19/01/2026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FB0D31-D3F4-45FB-84D3-E596F7B292F3}" type="slidenum">
              <a:rPr lang="en-GB" smtClean="0"/>
              <a:t>‹#›</a:t>
            </a:fld>
            <a:endParaRPr lang="en-GB"/>
          </a:p>
        </p:txBody>
      </p:sp>
    </p:spTree>
    <p:extLst>
      <p:ext uri="{BB962C8B-B14F-4D97-AF65-F5344CB8AC3E}">
        <p14:creationId xmlns:p14="http://schemas.microsoft.com/office/powerpoint/2010/main" val="1539804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CD4C33-E05A-4EBC-8BE4-529E26C6B6C3}" type="datetimeFigureOut">
              <a:rPr lang="en-GB" smtClean="0"/>
              <a:t>19/01/2026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FB0D31-D3F4-45FB-84D3-E596F7B292F3}" type="slidenum">
              <a:rPr lang="en-GB" smtClean="0"/>
              <a:t>‹#›</a:t>
            </a:fld>
            <a:endParaRPr lang="en-GB"/>
          </a:p>
        </p:txBody>
      </p:sp>
    </p:spTree>
    <p:extLst>
      <p:ext uri="{BB962C8B-B14F-4D97-AF65-F5344CB8AC3E}">
        <p14:creationId xmlns:p14="http://schemas.microsoft.com/office/powerpoint/2010/main" val="1133194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CD4C33-E05A-4EBC-8BE4-529E26C6B6C3}" type="datetimeFigureOut">
              <a:rPr lang="en-GB" smtClean="0"/>
              <a:t>19/01/2026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FB0D31-D3F4-45FB-84D3-E596F7B292F3}" type="slidenum">
              <a:rPr lang="en-GB" smtClean="0"/>
              <a:t>‹#›</a:t>
            </a:fld>
            <a:endParaRPr lang="en-GB"/>
          </a:p>
        </p:txBody>
      </p:sp>
    </p:spTree>
    <p:extLst>
      <p:ext uri="{BB962C8B-B14F-4D97-AF65-F5344CB8AC3E}">
        <p14:creationId xmlns:p14="http://schemas.microsoft.com/office/powerpoint/2010/main" val="3646985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7" y="2469625"/>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7" y="6629228"/>
            <a:ext cx="5915025" cy="2166937"/>
          </a:xfrm>
        </p:spPr>
        <p:txBody>
          <a:bodyPr/>
          <a:lstStyle>
            <a:lvl1pPr marL="0" indent="0">
              <a:buNone/>
              <a:defRPr sz="1800">
                <a:solidFill>
                  <a:schemeClr val="tx1"/>
                </a:solidFill>
              </a:defRPr>
            </a:lvl1pPr>
            <a:lvl2pPr marL="342886" indent="0">
              <a:buNone/>
              <a:defRPr sz="1500">
                <a:solidFill>
                  <a:schemeClr val="tx1">
                    <a:tint val="75000"/>
                  </a:schemeClr>
                </a:solidFill>
              </a:defRPr>
            </a:lvl2pPr>
            <a:lvl3pPr marL="685772" indent="0">
              <a:buNone/>
              <a:defRPr sz="1350">
                <a:solidFill>
                  <a:schemeClr val="tx1">
                    <a:tint val="75000"/>
                  </a:schemeClr>
                </a:solidFill>
              </a:defRPr>
            </a:lvl3pPr>
            <a:lvl4pPr marL="1028657" indent="0">
              <a:buNone/>
              <a:defRPr sz="1200">
                <a:solidFill>
                  <a:schemeClr val="tx1">
                    <a:tint val="75000"/>
                  </a:schemeClr>
                </a:solidFill>
              </a:defRPr>
            </a:lvl4pPr>
            <a:lvl5pPr marL="1371543" indent="0">
              <a:buNone/>
              <a:defRPr sz="1200">
                <a:solidFill>
                  <a:schemeClr val="tx1">
                    <a:tint val="75000"/>
                  </a:schemeClr>
                </a:solidFill>
              </a:defRPr>
            </a:lvl5pPr>
            <a:lvl6pPr marL="1714428" indent="0">
              <a:buNone/>
              <a:defRPr sz="1200">
                <a:solidFill>
                  <a:schemeClr val="tx1">
                    <a:tint val="75000"/>
                  </a:schemeClr>
                </a:solidFill>
              </a:defRPr>
            </a:lvl6pPr>
            <a:lvl7pPr marL="2057314" indent="0">
              <a:buNone/>
              <a:defRPr sz="1200">
                <a:solidFill>
                  <a:schemeClr val="tx1">
                    <a:tint val="75000"/>
                  </a:schemeClr>
                </a:solidFill>
              </a:defRPr>
            </a:lvl7pPr>
            <a:lvl8pPr marL="2400199" indent="0">
              <a:buNone/>
              <a:defRPr sz="1200">
                <a:solidFill>
                  <a:schemeClr val="tx1">
                    <a:tint val="75000"/>
                  </a:schemeClr>
                </a:solidFill>
              </a:defRPr>
            </a:lvl8pPr>
            <a:lvl9pPr marL="2743085"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CD4C33-E05A-4EBC-8BE4-529E26C6B6C3}" type="datetimeFigureOut">
              <a:rPr lang="en-GB" smtClean="0"/>
              <a:t>19/01/2026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FB0D31-D3F4-45FB-84D3-E596F7B292F3}" type="slidenum">
              <a:rPr lang="en-GB" smtClean="0"/>
              <a:t>‹#›</a:t>
            </a:fld>
            <a:endParaRPr lang="en-GB"/>
          </a:p>
        </p:txBody>
      </p:sp>
    </p:spTree>
    <p:extLst>
      <p:ext uri="{BB962C8B-B14F-4D97-AF65-F5344CB8AC3E}">
        <p14:creationId xmlns:p14="http://schemas.microsoft.com/office/powerpoint/2010/main" val="1438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CD4C33-E05A-4EBC-8BE4-529E26C6B6C3}" type="datetimeFigureOut">
              <a:rPr lang="en-GB" smtClean="0"/>
              <a:t>19/01/2026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FB0D31-D3F4-45FB-84D3-E596F7B292F3}" type="slidenum">
              <a:rPr lang="en-GB" smtClean="0"/>
              <a:t>‹#›</a:t>
            </a:fld>
            <a:endParaRPr lang="en-GB"/>
          </a:p>
        </p:txBody>
      </p:sp>
    </p:spTree>
    <p:extLst>
      <p:ext uri="{BB962C8B-B14F-4D97-AF65-F5344CB8AC3E}">
        <p14:creationId xmlns:p14="http://schemas.microsoft.com/office/powerpoint/2010/main" val="2841733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2" y="527406"/>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2" y="2428348"/>
            <a:ext cx="2901255" cy="1190095"/>
          </a:xfrm>
        </p:spPr>
        <p:txBody>
          <a:bodyPr anchor="b"/>
          <a:lstStyle>
            <a:lvl1pPr marL="0" indent="0">
              <a:buNone/>
              <a:defRPr sz="1800" b="1"/>
            </a:lvl1pPr>
            <a:lvl2pPr marL="342886" indent="0">
              <a:buNone/>
              <a:defRPr sz="1500" b="1"/>
            </a:lvl2pPr>
            <a:lvl3pPr marL="685772" indent="0">
              <a:buNone/>
              <a:defRPr sz="1350" b="1"/>
            </a:lvl3pPr>
            <a:lvl4pPr marL="1028657" indent="0">
              <a:buNone/>
              <a:defRPr sz="1200" b="1"/>
            </a:lvl4pPr>
            <a:lvl5pPr marL="1371543" indent="0">
              <a:buNone/>
              <a:defRPr sz="1200" b="1"/>
            </a:lvl5pPr>
            <a:lvl6pPr marL="1714428" indent="0">
              <a:buNone/>
              <a:defRPr sz="1200" b="1"/>
            </a:lvl6pPr>
            <a:lvl7pPr marL="2057314" indent="0">
              <a:buNone/>
              <a:defRPr sz="1200" b="1"/>
            </a:lvl7pPr>
            <a:lvl8pPr marL="2400199" indent="0">
              <a:buNone/>
              <a:defRPr sz="1200" b="1"/>
            </a:lvl8pPr>
            <a:lvl9pPr marL="2743085"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2" y="3618443"/>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4" y="2428348"/>
            <a:ext cx="2915543" cy="1190095"/>
          </a:xfrm>
        </p:spPr>
        <p:txBody>
          <a:bodyPr anchor="b"/>
          <a:lstStyle>
            <a:lvl1pPr marL="0" indent="0">
              <a:buNone/>
              <a:defRPr sz="1800" b="1"/>
            </a:lvl1pPr>
            <a:lvl2pPr marL="342886" indent="0">
              <a:buNone/>
              <a:defRPr sz="1500" b="1"/>
            </a:lvl2pPr>
            <a:lvl3pPr marL="685772" indent="0">
              <a:buNone/>
              <a:defRPr sz="1350" b="1"/>
            </a:lvl3pPr>
            <a:lvl4pPr marL="1028657" indent="0">
              <a:buNone/>
              <a:defRPr sz="1200" b="1"/>
            </a:lvl4pPr>
            <a:lvl5pPr marL="1371543" indent="0">
              <a:buNone/>
              <a:defRPr sz="1200" b="1"/>
            </a:lvl5pPr>
            <a:lvl6pPr marL="1714428" indent="0">
              <a:buNone/>
              <a:defRPr sz="1200" b="1"/>
            </a:lvl6pPr>
            <a:lvl7pPr marL="2057314" indent="0">
              <a:buNone/>
              <a:defRPr sz="1200" b="1"/>
            </a:lvl7pPr>
            <a:lvl8pPr marL="2400199" indent="0">
              <a:buNone/>
              <a:defRPr sz="1200" b="1"/>
            </a:lvl8pPr>
            <a:lvl9pPr marL="2743085"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4" y="3618443"/>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CD4C33-E05A-4EBC-8BE4-529E26C6B6C3}" type="datetimeFigureOut">
              <a:rPr lang="en-GB" smtClean="0"/>
              <a:t>19/01/2026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1FB0D31-D3F4-45FB-84D3-E596F7B292F3}" type="slidenum">
              <a:rPr lang="en-GB" smtClean="0"/>
              <a:t>‹#›</a:t>
            </a:fld>
            <a:endParaRPr lang="en-GB"/>
          </a:p>
        </p:txBody>
      </p:sp>
    </p:spTree>
    <p:extLst>
      <p:ext uri="{BB962C8B-B14F-4D97-AF65-F5344CB8AC3E}">
        <p14:creationId xmlns:p14="http://schemas.microsoft.com/office/powerpoint/2010/main" val="2556836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CD4C33-E05A-4EBC-8BE4-529E26C6B6C3}" type="datetimeFigureOut">
              <a:rPr lang="en-GB" smtClean="0"/>
              <a:t>19/01/2026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1FB0D31-D3F4-45FB-84D3-E596F7B292F3}" type="slidenum">
              <a:rPr lang="en-GB" smtClean="0"/>
              <a:t>‹#›</a:t>
            </a:fld>
            <a:endParaRPr lang="en-GB"/>
          </a:p>
        </p:txBody>
      </p:sp>
    </p:spTree>
    <p:extLst>
      <p:ext uri="{BB962C8B-B14F-4D97-AF65-F5344CB8AC3E}">
        <p14:creationId xmlns:p14="http://schemas.microsoft.com/office/powerpoint/2010/main" val="3529415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CD4C33-E05A-4EBC-8BE4-529E26C6B6C3}" type="datetimeFigureOut">
              <a:rPr lang="en-GB" smtClean="0"/>
              <a:t>19/01/2026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1FB0D31-D3F4-45FB-84D3-E596F7B292F3}" type="slidenum">
              <a:rPr lang="en-GB" smtClean="0"/>
              <a:t>‹#›</a:t>
            </a:fld>
            <a:endParaRPr lang="en-GB"/>
          </a:p>
        </p:txBody>
      </p:sp>
    </p:spTree>
    <p:extLst>
      <p:ext uri="{BB962C8B-B14F-4D97-AF65-F5344CB8AC3E}">
        <p14:creationId xmlns:p14="http://schemas.microsoft.com/office/powerpoint/2010/main" val="1864172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4" y="1426284"/>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886" indent="0">
              <a:buNone/>
              <a:defRPr sz="1050"/>
            </a:lvl2pPr>
            <a:lvl3pPr marL="685772" indent="0">
              <a:buNone/>
              <a:defRPr sz="900"/>
            </a:lvl3pPr>
            <a:lvl4pPr marL="1028657" indent="0">
              <a:buNone/>
              <a:defRPr sz="750"/>
            </a:lvl4pPr>
            <a:lvl5pPr marL="1371543" indent="0">
              <a:buNone/>
              <a:defRPr sz="750"/>
            </a:lvl5pPr>
            <a:lvl6pPr marL="1714428" indent="0">
              <a:buNone/>
              <a:defRPr sz="750"/>
            </a:lvl6pPr>
            <a:lvl7pPr marL="2057314" indent="0">
              <a:buNone/>
              <a:defRPr sz="750"/>
            </a:lvl7pPr>
            <a:lvl8pPr marL="2400199" indent="0">
              <a:buNone/>
              <a:defRPr sz="750"/>
            </a:lvl8pPr>
            <a:lvl9pPr marL="2743085"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4CD4C33-E05A-4EBC-8BE4-529E26C6B6C3}" type="datetimeFigureOut">
              <a:rPr lang="en-GB" smtClean="0"/>
              <a:t>19/01/2026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FB0D31-D3F4-45FB-84D3-E596F7B292F3}" type="slidenum">
              <a:rPr lang="en-GB" smtClean="0"/>
              <a:t>‹#›</a:t>
            </a:fld>
            <a:endParaRPr lang="en-GB"/>
          </a:p>
        </p:txBody>
      </p:sp>
    </p:spTree>
    <p:extLst>
      <p:ext uri="{BB962C8B-B14F-4D97-AF65-F5344CB8AC3E}">
        <p14:creationId xmlns:p14="http://schemas.microsoft.com/office/powerpoint/2010/main" val="4041125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4" y="1426284"/>
            <a:ext cx="3471863" cy="7039681"/>
          </a:xfrm>
        </p:spPr>
        <p:txBody>
          <a:bodyPr anchor="t"/>
          <a:lstStyle>
            <a:lvl1pPr marL="0" indent="0">
              <a:buNone/>
              <a:defRPr sz="2400"/>
            </a:lvl1pPr>
            <a:lvl2pPr marL="342886" indent="0">
              <a:buNone/>
              <a:defRPr sz="2100"/>
            </a:lvl2pPr>
            <a:lvl3pPr marL="685772" indent="0">
              <a:buNone/>
              <a:defRPr sz="1800"/>
            </a:lvl3pPr>
            <a:lvl4pPr marL="1028657" indent="0">
              <a:buNone/>
              <a:defRPr sz="1500"/>
            </a:lvl4pPr>
            <a:lvl5pPr marL="1371543" indent="0">
              <a:buNone/>
              <a:defRPr sz="1500"/>
            </a:lvl5pPr>
            <a:lvl6pPr marL="1714428" indent="0">
              <a:buNone/>
              <a:defRPr sz="1500"/>
            </a:lvl6pPr>
            <a:lvl7pPr marL="2057314" indent="0">
              <a:buNone/>
              <a:defRPr sz="1500"/>
            </a:lvl7pPr>
            <a:lvl8pPr marL="2400199" indent="0">
              <a:buNone/>
              <a:defRPr sz="1500"/>
            </a:lvl8pPr>
            <a:lvl9pPr marL="2743085"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886" indent="0">
              <a:buNone/>
              <a:defRPr sz="1050"/>
            </a:lvl2pPr>
            <a:lvl3pPr marL="685772" indent="0">
              <a:buNone/>
              <a:defRPr sz="900"/>
            </a:lvl3pPr>
            <a:lvl4pPr marL="1028657" indent="0">
              <a:buNone/>
              <a:defRPr sz="750"/>
            </a:lvl4pPr>
            <a:lvl5pPr marL="1371543" indent="0">
              <a:buNone/>
              <a:defRPr sz="750"/>
            </a:lvl5pPr>
            <a:lvl6pPr marL="1714428" indent="0">
              <a:buNone/>
              <a:defRPr sz="750"/>
            </a:lvl6pPr>
            <a:lvl7pPr marL="2057314" indent="0">
              <a:buNone/>
              <a:defRPr sz="750"/>
            </a:lvl7pPr>
            <a:lvl8pPr marL="2400199" indent="0">
              <a:buNone/>
              <a:defRPr sz="750"/>
            </a:lvl8pPr>
            <a:lvl9pPr marL="2743085"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4CD4C33-E05A-4EBC-8BE4-529E26C6B6C3}" type="datetimeFigureOut">
              <a:rPr lang="en-GB" smtClean="0"/>
              <a:t>19/01/2026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FB0D31-D3F4-45FB-84D3-E596F7B292F3}" type="slidenum">
              <a:rPr lang="en-GB" smtClean="0"/>
              <a:t>‹#›</a:t>
            </a:fld>
            <a:endParaRPr lang="en-GB"/>
          </a:p>
        </p:txBody>
      </p:sp>
    </p:spTree>
    <p:extLst>
      <p:ext uri="{BB962C8B-B14F-4D97-AF65-F5344CB8AC3E}">
        <p14:creationId xmlns:p14="http://schemas.microsoft.com/office/powerpoint/2010/main" val="1475184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9" y="527406"/>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9"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8"/>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C4CD4C33-E05A-4EBC-8BE4-529E26C6B6C3}" type="datetimeFigureOut">
              <a:rPr lang="en-GB" smtClean="0"/>
              <a:t>19/01/2026</a:t>
            </a:fld>
            <a:endParaRPr lang="en-GB"/>
          </a:p>
        </p:txBody>
      </p:sp>
      <p:sp>
        <p:nvSpPr>
          <p:cNvPr id="5" name="Footer Placeholder 4"/>
          <p:cNvSpPr>
            <a:spLocks noGrp="1"/>
          </p:cNvSpPr>
          <p:nvPr>
            <p:ph type="ftr" sz="quarter" idx="3"/>
          </p:nvPr>
        </p:nvSpPr>
        <p:spPr>
          <a:xfrm>
            <a:off x="2271714" y="9181398"/>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8"/>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1FB0D31-D3F4-45FB-84D3-E596F7B292F3}" type="slidenum">
              <a:rPr lang="en-GB" smtClean="0"/>
              <a:t>‹#›</a:t>
            </a:fld>
            <a:endParaRPr lang="en-GB"/>
          </a:p>
        </p:txBody>
      </p:sp>
    </p:spTree>
    <p:extLst>
      <p:ext uri="{BB962C8B-B14F-4D97-AF65-F5344CB8AC3E}">
        <p14:creationId xmlns:p14="http://schemas.microsoft.com/office/powerpoint/2010/main" val="2947486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772"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3" indent="-171443" algn="l" defTabSz="685772"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8" indent="-171443" algn="l" defTabSz="685772"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14" indent="-171443" algn="l" defTabSz="68577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00"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85"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71"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57"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43"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28"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72" rtl="0" eaLnBrk="1" latinLnBrk="0" hangingPunct="1">
        <a:defRPr sz="1350" kern="1200">
          <a:solidFill>
            <a:schemeClr val="tx1"/>
          </a:solidFill>
          <a:latin typeface="+mn-lt"/>
          <a:ea typeface="+mn-ea"/>
          <a:cs typeface="+mn-cs"/>
        </a:defRPr>
      </a:lvl1pPr>
      <a:lvl2pPr marL="342886" algn="l" defTabSz="685772" rtl="0" eaLnBrk="1" latinLnBrk="0" hangingPunct="1">
        <a:defRPr sz="1350" kern="1200">
          <a:solidFill>
            <a:schemeClr val="tx1"/>
          </a:solidFill>
          <a:latin typeface="+mn-lt"/>
          <a:ea typeface="+mn-ea"/>
          <a:cs typeface="+mn-cs"/>
        </a:defRPr>
      </a:lvl2pPr>
      <a:lvl3pPr marL="685772" algn="l" defTabSz="685772" rtl="0" eaLnBrk="1" latinLnBrk="0" hangingPunct="1">
        <a:defRPr sz="1350" kern="1200">
          <a:solidFill>
            <a:schemeClr val="tx1"/>
          </a:solidFill>
          <a:latin typeface="+mn-lt"/>
          <a:ea typeface="+mn-ea"/>
          <a:cs typeface="+mn-cs"/>
        </a:defRPr>
      </a:lvl3pPr>
      <a:lvl4pPr marL="1028657" algn="l" defTabSz="685772" rtl="0" eaLnBrk="1" latinLnBrk="0" hangingPunct="1">
        <a:defRPr sz="1350" kern="1200">
          <a:solidFill>
            <a:schemeClr val="tx1"/>
          </a:solidFill>
          <a:latin typeface="+mn-lt"/>
          <a:ea typeface="+mn-ea"/>
          <a:cs typeface="+mn-cs"/>
        </a:defRPr>
      </a:lvl4pPr>
      <a:lvl5pPr marL="1371543" algn="l" defTabSz="685772" rtl="0" eaLnBrk="1" latinLnBrk="0" hangingPunct="1">
        <a:defRPr sz="1350" kern="1200">
          <a:solidFill>
            <a:schemeClr val="tx1"/>
          </a:solidFill>
          <a:latin typeface="+mn-lt"/>
          <a:ea typeface="+mn-ea"/>
          <a:cs typeface="+mn-cs"/>
        </a:defRPr>
      </a:lvl5pPr>
      <a:lvl6pPr marL="1714428" algn="l" defTabSz="685772" rtl="0" eaLnBrk="1" latinLnBrk="0" hangingPunct="1">
        <a:defRPr sz="1350" kern="1200">
          <a:solidFill>
            <a:schemeClr val="tx1"/>
          </a:solidFill>
          <a:latin typeface="+mn-lt"/>
          <a:ea typeface="+mn-ea"/>
          <a:cs typeface="+mn-cs"/>
        </a:defRPr>
      </a:lvl6pPr>
      <a:lvl7pPr marL="2057314" algn="l" defTabSz="685772" rtl="0" eaLnBrk="1" latinLnBrk="0" hangingPunct="1">
        <a:defRPr sz="1350" kern="1200">
          <a:solidFill>
            <a:schemeClr val="tx1"/>
          </a:solidFill>
          <a:latin typeface="+mn-lt"/>
          <a:ea typeface="+mn-ea"/>
          <a:cs typeface="+mn-cs"/>
        </a:defRPr>
      </a:lvl7pPr>
      <a:lvl8pPr marL="2400199" algn="l" defTabSz="685772" rtl="0" eaLnBrk="1" latinLnBrk="0" hangingPunct="1">
        <a:defRPr sz="1350" kern="1200">
          <a:solidFill>
            <a:schemeClr val="tx1"/>
          </a:solidFill>
          <a:latin typeface="+mn-lt"/>
          <a:ea typeface="+mn-ea"/>
          <a:cs typeface="+mn-cs"/>
        </a:defRPr>
      </a:lvl8pPr>
      <a:lvl9pPr marL="2743085" algn="l" defTabSz="68577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mailto:buzzclub.uk@gmail.com"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mailto:buzzclub.uk@gmail.com"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l="33827" t="24321" r="33950" b="19163"/>
          <a:stretch/>
        </p:blipFill>
        <p:spPr>
          <a:xfrm>
            <a:off x="4620330" y="211554"/>
            <a:ext cx="1625071" cy="1603279"/>
          </a:xfrm>
          <a:prstGeom prst="rect">
            <a:avLst/>
          </a:prstGeom>
        </p:spPr>
      </p:pic>
      <p:sp>
        <p:nvSpPr>
          <p:cNvPr id="15" name="Rectangle 14"/>
          <p:cNvSpPr/>
          <p:nvPr/>
        </p:nvSpPr>
        <p:spPr>
          <a:xfrm>
            <a:off x="114169" y="84667"/>
            <a:ext cx="6660752" cy="9719733"/>
          </a:xfrm>
          <a:prstGeom prst="rect">
            <a:avLst/>
          </a:prstGeom>
          <a:noFill/>
          <a:ln w="50800" cmpd="thickThin">
            <a:solidFill>
              <a:srgbClr val="FFC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285419" y="1885224"/>
            <a:ext cx="6318250" cy="7201972"/>
          </a:xfrm>
          <a:prstGeom prst="rect">
            <a:avLst/>
          </a:prstGeom>
          <a:noFill/>
        </p:spPr>
        <p:txBody>
          <a:bodyPr wrap="square" lIns="91440" tIns="45720" rIns="91440" bIns="45720" rtlCol="0" anchor="t">
            <a:spAutoFit/>
          </a:bodyPr>
          <a:lstStyle/>
          <a:p>
            <a:r>
              <a:rPr lang="en-GB" sz="1200" dirty="0"/>
              <a:t>Fleas, ticks and worms are parasites that dog owners must be mindful of for their pets. Vets often advise a prophylactic use of flea and tick treatments monthly to prevent the opportunity of parasitic activity, applied orally or topically.  However, recent research has highlighted that using flea treatments like this is causing detrimental impacts to the environment. </a:t>
            </a:r>
          </a:p>
          <a:p>
            <a:endParaRPr lang="en-GB" sz="1200" dirty="0"/>
          </a:p>
          <a:p>
            <a:r>
              <a:rPr lang="en-GB" sz="1200" dirty="0"/>
              <a:t>Flea and tick treatments are insecticides that target invertebrates (including parasites). The active ingredient in several popular brands are imidacloprid or fipronil, both chemicals that have been banned in the EU for agricultural use due to the human health risks and toxicity to pollinators (e.g. 1 gram of imidacloprid is enough to give a lethal dose to 250 million honeybees).</a:t>
            </a:r>
            <a:endParaRPr lang="en-GB" sz="1200" dirty="0">
              <a:ea typeface="Calibri"/>
              <a:cs typeface="Calibri"/>
            </a:endParaRPr>
          </a:p>
          <a:p>
            <a:endParaRPr lang="en-GB" sz="1200" dirty="0"/>
          </a:p>
          <a:p>
            <a:r>
              <a:rPr lang="en-GB" sz="1200" dirty="0"/>
              <a:t>Interestingly, veterinary products are not subjected to a detailed environmental risk assessment, due to the idea that only one animal is treated at a time. While the impact of one dog’s flea treatment on the wider environment may be small, the impact from the estimated 20 million dogs (and cats) in the UK (80% of which are treated with flea treatments) is alarming. Recent research by scientists, including Buzz Club Director Prof. Dave Goulson, has shown that the chemicals in flea treatments come off pets and remain active in the environment for weeks (e.g., bed washing and dog swimming is polluting water bodies and shed fur is being used for birds’ nests).</a:t>
            </a:r>
            <a:endParaRPr lang="en-GB" sz="1200" dirty="0">
              <a:ea typeface="Calibri"/>
              <a:cs typeface="Calibri"/>
            </a:endParaRPr>
          </a:p>
          <a:p>
            <a:endParaRPr lang="en-GB" sz="1200" dirty="0"/>
          </a:p>
          <a:p>
            <a:r>
              <a:rPr lang="en-GB" sz="1200" dirty="0"/>
              <a:t>There are identified gaps in our understanding of the fate of veterinary treatments in the environment. Pet Waste Watch will look into whether the presence of flea treatments or other drugs effects the degradation of dog faeces. Not a glamourous project, but an important one! </a:t>
            </a:r>
          </a:p>
          <a:p>
            <a:endParaRPr lang="en-GB" sz="1200" dirty="0"/>
          </a:p>
          <a:p>
            <a:r>
              <a:rPr lang="en-GB" sz="1200" dirty="0"/>
              <a:t>Faecal waste from dogs is considered to be ‘offensive waste’ in the UK due to the risks of contamination it provides to the environment via a) pathogens and natural chemical composition e.g. high nitrogen levels b) contamination via veterinary treatments. </a:t>
            </a:r>
          </a:p>
          <a:p>
            <a:endParaRPr lang="en-GB" sz="1200" dirty="0"/>
          </a:p>
          <a:p>
            <a:r>
              <a:rPr lang="en-GB" sz="1200" dirty="0"/>
              <a:t>We want to look at the speed at which dog poo breaks down naturally outdoors, and how this relates to the insecticidal treatments that the dog has received. Do these treatments slow down the process? Are the invertebrates that play important roles in decomposition affected?</a:t>
            </a:r>
          </a:p>
          <a:p>
            <a:endParaRPr lang="en-GB" sz="1200" dirty="0"/>
          </a:p>
          <a:p>
            <a:r>
              <a:rPr lang="en-GB" sz="1200" dirty="0"/>
              <a:t>We are asking dog owners to: </a:t>
            </a:r>
          </a:p>
          <a:p>
            <a:pPr marL="171450" indent="-171450">
              <a:buFontTx/>
              <a:buChar char="-"/>
            </a:pPr>
            <a:r>
              <a:rPr lang="en-GB" sz="1200" dirty="0"/>
              <a:t>Register your dog as a citizen scientist with us! </a:t>
            </a:r>
            <a:endParaRPr lang="en-GB" sz="1200" dirty="0">
              <a:ea typeface="Calibri"/>
              <a:cs typeface="Calibri"/>
            </a:endParaRPr>
          </a:p>
          <a:p>
            <a:pPr marL="171450" indent="-171450">
              <a:buFontTx/>
              <a:buChar char="-"/>
            </a:pPr>
            <a:r>
              <a:rPr lang="en-GB" sz="1200" dirty="0"/>
              <a:t>Record the degradation weekly of one of your dog’s poos.</a:t>
            </a:r>
          </a:p>
          <a:p>
            <a:pPr marL="171450" indent="-171450">
              <a:buFontTx/>
              <a:buChar char="-"/>
            </a:pPr>
            <a:endParaRPr lang="en-GB" sz="1200" dirty="0"/>
          </a:p>
          <a:p>
            <a:r>
              <a:rPr lang="en-GB" sz="1200" dirty="0"/>
              <a:t>We will also throw a 'Dogs as Scientists' photo competition! </a:t>
            </a:r>
            <a:endParaRPr lang="en-GB" sz="1200" dirty="0">
              <a:ea typeface="Calibri"/>
              <a:cs typeface="Calibri"/>
            </a:endParaRPr>
          </a:p>
          <a:p>
            <a:endParaRPr lang="en-GB" sz="1400" dirty="0"/>
          </a:p>
          <a:p>
            <a:endParaRPr lang="en-GB" sz="1400" dirty="0"/>
          </a:p>
          <a:p>
            <a:endParaRPr lang="en-GB" sz="1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561" y="139539"/>
            <a:ext cx="4232910" cy="1717959"/>
          </a:xfrm>
          <a:prstGeom prst="rect">
            <a:avLst/>
          </a:prstGeom>
        </p:spPr>
      </p:pic>
      <p:sp>
        <p:nvSpPr>
          <p:cNvPr id="17" name="TextBox 16"/>
          <p:cNvSpPr txBox="1"/>
          <p:nvPr/>
        </p:nvSpPr>
        <p:spPr>
          <a:xfrm>
            <a:off x="810930" y="327789"/>
            <a:ext cx="3079750" cy="1446550"/>
          </a:xfrm>
          <a:prstGeom prst="rect">
            <a:avLst/>
          </a:prstGeom>
          <a:noFill/>
        </p:spPr>
        <p:txBody>
          <a:bodyPr wrap="square" rtlCol="0">
            <a:spAutoFit/>
          </a:bodyPr>
          <a:lstStyle/>
          <a:p>
            <a:pPr algn="ctr"/>
            <a:r>
              <a:rPr lang="en-GB" sz="4400" b="1" dirty="0">
                <a:solidFill>
                  <a:schemeClr val="tx1">
                    <a:lumMod val="75000"/>
                    <a:lumOff val="25000"/>
                  </a:schemeClr>
                </a:solidFill>
              </a:rPr>
              <a:t>Pet Waste Watch </a:t>
            </a:r>
          </a:p>
        </p:txBody>
      </p:sp>
      <p:grpSp>
        <p:nvGrpSpPr>
          <p:cNvPr id="3" name="Group 2">
            <a:extLst>
              <a:ext uri="{FF2B5EF4-FFF2-40B4-BE49-F238E27FC236}">
                <a16:creationId xmlns:a16="http://schemas.microsoft.com/office/drawing/2014/main" id="{DEC9F850-8F4C-6A46-0CB0-92D872CC01A1}"/>
              </a:ext>
            </a:extLst>
          </p:cNvPr>
          <p:cNvGrpSpPr/>
          <p:nvPr/>
        </p:nvGrpSpPr>
        <p:grpSpPr>
          <a:xfrm>
            <a:off x="285419" y="8787839"/>
            <a:ext cx="5487225" cy="869915"/>
            <a:chOff x="216516" y="8627820"/>
            <a:chExt cx="5487225" cy="466005"/>
          </a:xfrm>
        </p:grpSpPr>
        <p:sp>
          <p:nvSpPr>
            <p:cNvPr id="5" name="TextBox 4">
              <a:extLst>
                <a:ext uri="{FF2B5EF4-FFF2-40B4-BE49-F238E27FC236}">
                  <a16:creationId xmlns:a16="http://schemas.microsoft.com/office/drawing/2014/main" id="{53B2061E-4E5B-A027-C0F1-6FA99875E22B}"/>
                </a:ext>
              </a:extLst>
            </p:cNvPr>
            <p:cNvSpPr txBox="1"/>
            <p:nvPr/>
          </p:nvSpPr>
          <p:spPr>
            <a:xfrm>
              <a:off x="1047538" y="8627820"/>
              <a:ext cx="4656203" cy="214335"/>
            </a:xfrm>
            <a:prstGeom prst="rect">
              <a:avLst/>
            </a:prstGeom>
            <a:noFill/>
          </p:spPr>
          <p:txBody>
            <a:bodyPr wrap="square" rtlCol="0">
              <a:spAutoFit/>
            </a:bodyPr>
            <a:lstStyle/>
            <a:p>
              <a:pPr algn="ctr"/>
              <a:r>
                <a:rPr lang="en-GB" sz="2000" b="1" dirty="0"/>
                <a:t>Any questions? Contact us!</a:t>
              </a:r>
            </a:p>
          </p:txBody>
        </p:sp>
        <p:pic>
          <p:nvPicPr>
            <p:cNvPr id="6" name="Picture 5">
              <a:extLst>
                <a:ext uri="{FF2B5EF4-FFF2-40B4-BE49-F238E27FC236}">
                  <a16:creationId xmlns:a16="http://schemas.microsoft.com/office/drawing/2014/main" id="{87350BDC-6B84-AD05-D0D7-C455DFE7CC9F}"/>
                </a:ext>
              </a:extLst>
            </p:cNvPr>
            <p:cNvPicPr>
              <a:picLocks noChangeAspect="1"/>
            </p:cNvPicPr>
            <p:nvPr/>
          </p:nvPicPr>
          <p:blipFill>
            <a:blip r:embed="rId4"/>
            <a:stretch>
              <a:fillRect/>
            </a:stretch>
          </p:blipFill>
          <p:spPr>
            <a:xfrm>
              <a:off x="216516" y="8684951"/>
              <a:ext cx="1405345" cy="366264"/>
            </a:xfrm>
            <a:prstGeom prst="rect">
              <a:avLst/>
            </a:prstGeom>
          </p:spPr>
        </p:pic>
        <p:sp>
          <p:nvSpPr>
            <p:cNvPr id="7" name="TextBox 6">
              <a:extLst>
                <a:ext uri="{FF2B5EF4-FFF2-40B4-BE49-F238E27FC236}">
                  <a16:creationId xmlns:a16="http://schemas.microsoft.com/office/drawing/2014/main" id="{78695DF5-645A-2F62-B5DE-FC40E31D5790}"/>
                </a:ext>
              </a:extLst>
            </p:cNvPr>
            <p:cNvSpPr txBox="1"/>
            <p:nvPr/>
          </p:nvSpPr>
          <p:spPr>
            <a:xfrm>
              <a:off x="2058527" y="8813541"/>
              <a:ext cx="2634227" cy="280284"/>
            </a:xfrm>
            <a:prstGeom prst="rect">
              <a:avLst/>
            </a:prstGeom>
            <a:noFill/>
          </p:spPr>
          <p:txBody>
            <a:bodyPr wrap="square" rtlCol="0">
              <a:spAutoFit/>
            </a:bodyPr>
            <a:lstStyle/>
            <a:p>
              <a:r>
                <a:rPr lang="en-GB" sz="1400" b="1" dirty="0"/>
                <a:t>Email: </a:t>
              </a:r>
              <a:r>
                <a:rPr lang="en-GB" sz="1400" b="1" dirty="0">
                  <a:hlinkClick r:id="rId5"/>
                </a:rPr>
                <a:t>buzzclub.uk@gmail.com</a:t>
              </a:r>
              <a:endParaRPr lang="en-GB" sz="1400" b="1" dirty="0"/>
            </a:p>
            <a:p>
              <a:r>
                <a:rPr lang="en-GB" sz="1400" b="1" dirty="0"/>
                <a:t>Website: www.thebuzzclub.uk</a:t>
              </a:r>
              <a:endParaRPr lang="en-GB" sz="1400" dirty="0"/>
            </a:p>
          </p:txBody>
        </p:sp>
      </p:grpSp>
      <p:pic>
        <p:nvPicPr>
          <p:cNvPr id="4" name="Picture 3" descr="A qr code with a dinosaur&#10;&#10;AI-generated content may be incorrect.">
            <a:extLst>
              <a:ext uri="{FF2B5EF4-FFF2-40B4-BE49-F238E27FC236}">
                <a16:creationId xmlns:a16="http://schemas.microsoft.com/office/drawing/2014/main" id="{FB215C63-1F91-B0A4-383F-B17FD16649D3}"/>
              </a:ext>
            </a:extLst>
          </p:cNvPr>
          <p:cNvPicPr>
            <a:picLocks noChangeAspect="1"/>
          </p:cNvPicPr>
          <p:nvPr/>
        </p:nvPicPr>
        <p:blipFill>
          <a:blip r:embed="rId6"/>
          <a:stretch>
            <a:fillRect/>
          </a:stretch>
        </p:blipFill>
        <p:spPr>
          <a:xfrm>
            <a:off x="5367687" y="8464433"/>
            <a:ext cx="1271996" cy="1271996"/>
          </a:xfrm>
          <a:prstGeom prst="rect">
            <a:avLst/>
          </a:prstGeom>
        </p:spPr>
      </p:pic>
    </p:spTree>
    <p:extLst>
      <p:ext uri="{BB962C8B-B14F-4D97-AF65-F5344CB8AC3E}">
        <p14:creationId xmlns:p14="http://schemas.microsoft.com/office/powerpoint/2010/main" val="3568871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14169" y="102016"/>
            <a:ext cx="6660752" cy="9719733"/>
          </a:xfrm>
          <a:prstGeom prst="rect">
            <a:avLst/>
          </a:prstGeom>
          <a:noFill/>
          <a:ln w="50800" cmpd="thickThin">
            <a:solidFill>
              <a:srgbClr val="FFC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80F4F3B2-F446-87A7-4A74-05C162B77C0C}"/>
              </a:ext>
            </a:extLst>
          </p:cNvPr>
          <p:cNvSpPr txBox="1"/>
          <p:nvPr/>
        </p:nvSpPr>
        <p:spPr>
          <a:xfrm>
            <a:off x="356517" y="550581"/>
            <a:ext cx="6318250" cy="523220"/>
          </a:xfrm>
          <a:prstGeom prst="rect">
            <a:avLst/>
          </a:prstGeom>
          <a:noFill/>
        </p:spPr>
        <p:txBody>
          <a:bodyPr wrap="square" lIns="91440" tIns="45720" rIns="91440" bIns="45720" rtlCol="0" anchor="t">
            <a:spAutoFit/>
          </a:bodyPr>
          <a:lstStyle/>
          <a:p>
            <a:pPr algn="ctr"/>
            <a:r>
              <a:rPr lang="en-GB" sz="1400" dirty="0">
                <a:ea typeface="Calibri"/>
                <a:cs typeface="Calibri"/>
              </a:rPr>
              <a:t>You can take part if you have a dog and a private outdoor space.</a:t>
            </a:r>
          </a:p>
          <a:p>
            <a:pPr algn="ctr"/>
            <a:endParaRPr lang="en-GB" sz="1400" dirty="0"/>
          </a:p>
        </p:txBody>
      </p:sp>
      <p:sp>
        <p:nvSpPr>
          <p:cNvPr id="12" name="TextBox 11">
            <a:extLst>
              <a:ext uri="{FF2B5EF4-FFF2-40B4-BE49-F238E27FC236}">
                <a16:creationId xmlns:a16="http://schemas.microsoft.com/office/drawing/2014/main" id="{59136625-FF37-4A58-CC74-9E01024FF2E3}"/>
              </a:ext>
            </a:extLst>
          </p:cNvPr>
          <p:cNvSpPr txBox="1"/>
          <p:nvPr/>
        </p:nvSpPr>
        <p:spPr>
          <a:xfrm>
            <a:off x="287067" y="1077188"/>
            <a:ext cx="6314223" cy="3600986"/>
          </a:xfrm>
          <a:prstGeom prst="rect">
            <a:avLst/>
          </a:prstGeom>
          <a:noFill/>
        </p:spPr>
        <p:txBody>
          <a:bodyPr wrap="square" lIns="91440" tIns="45720" rIns="91440" bIns="45720" rtlCol="0" anchor="t">
            <a:spAutoFit/>
          </a:bodyPr>
          <a:lstStyle/>
          <a:p>
            <a:pPr marL="342900" indent="-342900" algn="ctr">
              <a:buAutoNum type="arabicParenR"/>
            </a:pPr>
            <a:r>
              <a:rPr lang="en-GB" sz="1200" b="1" dirty="0">
                <a:ea typeface="Calibri"/>
                <a:cs typeface="Calibri"/>
              </a:rPr>
              <a:t>Register your interest on our website </a:t>
            </a:r>
          </a:p>
          <a:p>
            <a:pPr algn="ctr"/>
            <a:r>
              <a:rPr lang="en-GB" sz="1200" dirty="0">
                <a:ea typeface="Calibri"/>
                <a:cs typeface="Calibri"/>
              </a:rPr>
              <a:t>You will then hear from us via email with the next steps! These are outlined below but will be explained in further detail via email.</a:t>
            </a:r>
          </a:p>
          <a:p>
            <a:pPr algn="ctr"/>
            <a:endParaRPr lang="en-GB" sz="1200" dirty="0">
              <a:ea typeface="Calibri"/>
              <a:cs typeface="Calibri"/>
            </a:endParaRPr>
          </a:p>
          <a:p>
            <a:pPr algn="ctr"/>
            <a:r>
              <a:rPr lang="en-GB" sz="1200" b="1" dirty="0">
                <a:ea typeface="Calibri"/>
                <a:cs typeface="Calibri" panose="020F0502020204030204"/>
              </a:rPr>
              <a:t>2) Tell us about your dog!</a:t>
            </a:r>
          </a:p>
          <a:p>
            <a:pPr algn="ctr"/>
            <a:r>
              <a:rPr lang="en-GB" sz="1200" dirty="0">
                <a:ea typeface="Calibri"/>
                <a:cs typeface="Calibri" panose="020F0502020204030204"/>
              </a:rPr>
              <a:t>We will need to know a few details about your dog, including age and weight, along with details of your pet's last flea treatment.</a:t>
            </a:r>
          </a:p>
          <a:p>
            <a:pPr algn="ctr"/>
            <a:endParaRPr lang="en-GB" sz="1200" dirty="0">
              <a:ea typeface="Calibri"/>
              <a:cs typeface="Calibri" panose="020F0502020204030204"/>
            </a:endParaRPr>
          </a:p>
          <a:p>
            <a:pPr algn="ctr"/>
            <a:r>
              <a:rPr lang="en-GB" sz="1200" b="1" dirty="0">
                <a:ea typeface="Calibri"/>
                <a:cs typeface="Calibri" panose="020F0502020204030204"/>
              </a:rPr>
              <a:t>3) Your survey</a:t>
            </a:r>
          </a:p>
          <a:p>
            <a:pPr algn="ctr"/>
            <a:r>
              <a:rPr lang="en-GB" sz="1200" dirty="0">
                <a:ea typeface="Calibri"/>
                <a:cs typeface="Calibri" panose="020F0502020204030204"/>
              </a:rPr>
              <a:t>You will be sent a form for data collection. When your dog next poos, the survey can begin! You will need to measure the poo, note the date and watch it for 1 minute for invertebrate activity. We will also ask you for weather conditions. </a:t>
            </a:r>
          </a:p>
          <a:p>
            <a:pPr algn="ctr"/>
            <a:endParaRPr lang="en-GB" sz="1200" dirty="0">
              <a:ea typeface="Calibri"/>
              <a:cs typeface="Calibri" panose="020F0502020204030204"/>
            </a:endParaRPr>
          </a:p>
          <a:p>
            <a:pPr algn="ctr"/>
            <a:r>
              <a:rPr lang="en-GB" sz="1200" dirty="0">
                <a:ea typeface="Calibri"/>
                <a:cs typeface="Calibri" panose="020F0502020204030204"/>
              </a:rPr>
              <a:t>You will need to complete this weekly for 9 weeks (the approximate time of degradation).</a:t>
            </a:r>
          </a:p>
          <a:p>
            <a:pPr algn="ctr"/>
            <a:endParaRPr lang="en-GB" sz="1400" dirty="0">
              <a:ea typeface="Calibri"/>
              <a:cs typeface="Calibri" panose="020F0502020204030204"/>
            </a:endParaRPr>
          </a:p>
          <a:p>
            <a:pPr algn="ctr"/>
            <a:endParaRPr lang="en-GB" sz="1400" dirty="0">
              <a:ea typeface="Calibri"/>
              <a:cs typeface="Calibri" panose="020F0502020204030204"/>
            </a:endParaRPr>
          </a:p>
          <a:p>
            <a:pPr algn="ctr"/>
            <a:endParaRPr lang="en-GB" sz="1400" b="1" dirty="0">
              <a:ea typeface="Calibri"/>
              <a:cs typeface="Calibri" panose="020F0502020204030204"/>
            </a:endParaRPr>
          </a:p>
          <a:p>
            <a:endParaRPr lang="en-GB" dirty="0">
              <a:ea typeface="Calibri"/>
              <a:cs typeface="Calibri" panose="020F0502020204030204"/>
            </a:endParaRPr>
          </a:p>
        </p:txBody>
      </p:sp>
      <p:sp>
        <p:nvSpPr>
          <p:cNvPr id="16" name="TextBox 15">
            <a:extLst>
              <a:ext uri="{FF2B5EF4-FFF2-40B4-BE49-F238E27FC236}">
                <a16:creationId xmlns:a16="http://schemas.microsoft.com/office/drawing/2014/main" id="{C5FB8CC5-442C-5FBB-BDF7-074DDE742712}"/>
              </a:ext>
            </a:extLst>
          </p:cNvPr>
          <p:cNvSpPr txBox="1"/>
          <p:nvPr/>
        </p:nvSpPr>
        <p:spPr>
          <a:xfrm>
            <a:off x="122820" y="184819"/>
            <a:ext cx="6612360" cy="369332"/>
          </a:xfrm>
          <a:prstGeom prst="rect">
            <a:avLst/>
          </a:prstGeom>
          <a:noFill/>
        </p:spPr>
        <p:txBody>
          <a:bodyPr wrap="square" lIns="91440" tIns="45720" rIns="91440" bIns="45720" rtlCol="0" anchor="t">
            <a:spAutoFit/>
          </a:bodyPr>
          <a:lstStyle/>
          <a:p>
            <a:pPr algn="ctr"/>
            <a:r>
              <a:rPr lang="en-GB" b="1" dirty="0"/>
              <a:t>What we need from you!</a:t>
            </a:r>
          </a:p>
        </p:txBody>
      </p:sp>
      <p:grpSp>
        <p:nvGrpSpPr>
          <p:cNvPr id="2" name="Group 1">
            <a:extLst>
              <a:ext uri="{FF2B5EF4-FFF2-40B4-BE49-F238E27FC236}">
                <a16:creationId xmlns:a16="http://schemas.microsoft.com/office/drawing/2014/main" id="{6C271E4C-1107-6711-CEC3-2D9AE1C08E03}"/>
              </a:ext>
            </a:extLst>
          </p:cNvPr>
          <p:cNvGrpSpPr/>
          <p:nvPr/>
        </p:nvGrpSpPr>
        <p:grpSpPr>
          <a:xfrm>
            <a:off x="285419" y="8787839"/>
            <a:ext cx="5487225" cy="869915"/>
            <a:chOff x="216516" y="8627820"/>
            <a:chExt cx="5487225" cy="466005"/>
          </a:xfrm>
        </p:grpSpPr>
        <p:sp>
          <p:nvSpPr>
            <p:cNvPr id="8" name="TextBox 7">
              <a:extLst>
                <a:ext uri="{FF2B5EF4-FFF2-40B4-BE49-F238E27FC236}">
                  <a16:creationId xmlns:a16="http://schemas.microsoft.com/office/drawing/2014/main" id="{B4EF29BE-E8B6-6DD7-87E7-F1F1CA6E1EE4}"/>
                </a:ext>
              </a:extLst>
            </p:cNvPr>
            <p:cNvSpPr txBox="1"/>
            <p:nvPr/>
          </p:nvSpPr>
          <p:spPr>
            <a:xfrm>
              <a:off x="1047538" y="8627820"/>
              <a:ext cx="4656203" cy="214335"/>
            </a:xfrm>
            <a:prstGeom prst="rect">
              <a:avLst/>
            </a:prstGeom>
            <a:noFill/>
          </p:spPr>
          <p:txBody>
            <a:bodyPr wrap="square" rtlCol="0">
              <a:spAutoFit/>
            </a:bodyPr>
            <a:lstStyle/>
            <a:p>
              <a:pPr algn="ctr"/>
              <a:r>
                <a:rPr lang="en-GB" sz="2000" b="1" dirty="0"/>
                <a:t>Any questions? Contact us!</a:t>
              </a:r>
            </a:p>
          </p:txBody>
        </p:sp>
        <p:pic>
          <p:nvPicPr>
            <p:cNvPr id="9" name="Picture 8">
              <a:extLst>
                <a:ext uri="{FF2B5EF4-FFF2-40B4-BE49-F238E27FC236}">
                  <a16:creationId xmlns:a16="http://schemas.microsoft.com/office/drawing/2014/main" id="{49D6F18E-90C3-E947-1E61-DC86D92D22EA}"/>
                </a:ext>
              </a:extLst>
            </p:cNvPr>
            <p:cNvPicPr>
              <a:picLocks noChangeAspect="1"/>
            </p:cNvPicPr>
            <p:nvPr/>
          </p:nvPicPr>
          <p:blipFill>
            <a:blip r:embed="rId2"/>
            <a:stretch>
              <a:fillRect/>
            </a:stretch>
          </p:blipFill>
          <p:spPr>
            <a:xfrm>
              <a:off x="216516" y="8684951"/>
              <a:ext cx="1405345" cy="366264"/>
            </a:xfrm>
            <a:prstGeom prst="rect">
              <a:avLst/>
            </a:prstGeom>
          </p:spPr>
        </p:pic>
        <p:sp>
          <p:nvSpPr>
            <p:cNvPr id="11" name="TextBox 10">
              <a:extLst>
                <a:ext uri="{FF2B5EF4-FFF2-40B4-BE49-F238E27FC236}">
                  <a16:creationId xmlns:a16="http://schemas.microsoft.com/office/drawing/2014/main" id="{04C5FA91-419C-B916-37E2-6B4ECD269E06}"/>
                </a:ext>
              </a:extLst>
            </p:cNvPr>
            <p:cNvSpPr txBox="1"/>
            <p:nvPr/>
          </p:nvSpPr>
          <p:spPr>
            <a:xfrm>
              <a:off x="2058527" y="8813541"/>
              <a:ext cx="2634227" cy="280284"/>
            </a:xfrm>
            <a:prstGeom prst="rect">
              <a:avLst/>
            </a:prstGeom>
            <a:noFill/>
          </p:spPr>
          <p:txBody>
            <a:bodyPr wrap="square" rtlCol="0">
              <a:spAutoFit/>
            </a:bodyPr>
            <a:lstStyle/>
            <a:p>
              <a:r>
                <a:rPr lang="en-GB" sz="1400" b="1" dirty="0"/>
                <a:t>Email: </a:t>
              </a:r>
              <a:r>
                <a:rPr lang="en-GB" sz="1400" b="1" dirty="0">
                  <a:hlinkClick r:id="rId3"/>
                </a:rPr>
                <a:t>buzzclub.uk@gmail.com</a:t>
              </a:r>
              <a:endParaRPr lang="en-GB" sz="1400" b="1" dirty="0"/>
            </a:p>
            <a:p>
              <a:r>
                <a:rPr lang="en-GB" sz="1400" b="1" dirty="0"/>
                <a:t>Website: www.thebuzzclub.uk</a:t>
              </a:r>
              <a:endParaRPr lang="en-GB" sz="1400" dirty="0"/>
            </a:p>
          </p:txBody>
        </p:sp>
      </p:grpSp>
      <p:pic>
        <p:nvPicPr>
          <p:cNvPr id="4" name="Picture 3" descr="A dog sitting on a rocky hill&#10;&#10;AI-generated content may be incorrect.">
            <a:extLst>
              <a:ext uri="{FF2B5EF4-FFF2-40B4-BE49-F238E27FC236}">
                <a16:creationId xmlns:a16="http://schemas.microsoft.com/office/drawing/2014/main" id="{F352B986-1CCC-10D4-4D02-6102D1A3454F}"/>
              </a:ext>
            </a:extLst>
          </p:cNvPr>
          <p:cNvPicPr>
            <a:picLocks noChangeAspect="1"/>
          </p:cNvPicPr>
          <p:nvPr/>
        </p:nvPicPr>
        <p:blipFill>
          <a:blip r:embed="rId4"/>
          <a:stretch>
            <a:fillRect/>
          </a:stretch>
        </p:blipFill>
        <p:spPr>
          <a:xfrm>
            <a:off x="1301117" y="3708430"/>
            <a:ext cx="4426456" cy="3269212"/>
          </a:xfrm>
          <a:prstGeom prst="rect">
            <a:avLst/>
          </a:prstGeom>
        </p:spPr>
      </p:pic>
      <p:sp>
        <p:nvSpPr>
          <p:cNvPr id="7" name="TextBox 6">
            <a:extLst>
              <a:ext uri="{FF2B5EF4-FFF2-40B4-BE49-F238E27FC236}">
                <a16:creationId xmlns:a16="http://schemas.microsoft.com/office/drawing/2014/main" id="{CB0F77A2-EC37-CCC4-8D3D-768B3EBD96CF}"/>
              </a:ext>
            </a:extLst>
          </p:cNvPr>
          <p:cNvSpPr txBox="1"/>
          <p:nvPr/>
        </p:nvSpPr>
        <p:spPr>
          <a:xfrm>
            <a:off x="321433" y="6986879"/>
            <a:ext cx="6318250" cy="1815882"/>
          </a:xfrm>
          <a:prstGeom prst="rect">
            <a:avLst/>
          </a:prstGeom>
          <a:noFill/>
        </p:spPr>
        <p:txBody>
          <a:bodyPr wrap="square" lIns="91440" tIns="45720" rIns="91440" bIns="45720" rtlCol="0" anchor="t">
            <a:spAutoFit/>
          </a:bodyPr>
          <a:lstStyle/>
          <a:p>
            <a:pPr algn="ctr"/>
            <a:r>
              <a:rPr lang="en-GB" sz="1200" b="1" dirty="0">
                <a:ea typeface="Calibri"/>
                <a:cs typeface="Calibri"/>
              </a:rPr>
              <a:t>We need your help to get more environmentally conscious dog owners involved!</a:t>
            </a:r>
          </a:p>
          <a:p>
            <a:pPr algn="ctr"/>
            <a:r>
              <a:rPr lang="en-GB" sz="1200" dirty="0">
                <a:ea typeface="Calibri"/>
                <a:cs typeface="Calibri"/>
              </a:rPr>
              <a:t>Please share a photo of your dog on socials with #PetWasteWatch</a:t>
            </a:r>
          </a:p>
          <a:p>
            <a:pPr algn="ctr"/>
            <a:endParaRPr lang="en-GB" sz="1200" dirty="0">
              <a:ea typeface="Calibri"/>
              <a:cs typeface="Calibri"/>
            </a:endParaRPr>
          </a:p>
          <a:p>
            <a:pPr algn="ctr"/>
            <a:r>
              <a:rPr lang="en-GB" sz="1200" dirty="0">
                <a:ea typeface="Calibri"/>
                <a:cs typeface="Calibri"/>
              </a:rPr>
              <a:t>Suggested caption: </a:t>
            </a:r>
          </a:p>
          <a:p>
            <a:pPr algn="ctr"/>
            <a:r>
              <a:rPr lang="en-GB" sz="1200" i="1" dirty="0">
                <a:ea typeface="Calibri" panose="020F0502020204030204"/>
                <a:cs typeface="Calibri" panose="020F0502020204030204"/>
              </a:rPr>
              <a:t>[Enter dog name] and I are taking part in the Buzz Club's #PetWasteWatch to help protect the environment from pesticides! Make a difference to real science and join in this research today. All you need is a dog and a private outdoor space. Find out more here: https://www.thebuzzclub.uk/pet-waste-watch </a:t>
            </a:r>
            <a:endParaRPr lang="en-GB" sz="1400" dirty="0">
              <a:ea typeface="Calibri" panose="020F0502020204030204"/>
              <a:cs typeface="Calibri" panose="020F0502020204030204"/>
            </a:endParaRPr>
          </a:p>
          <a:p>
            <a:pPr algn="ctr"/>
            <a:endParaRPr lang="en-GB" sz="1400" dirty="0">
              <a:ea typeface="Calibri" panose="020F0502020204030204"/>
              <a:cs typeface="Calibri" panose="020F0502020204030204"/>
            </a:endParaRPr>
          </a:p>
        </p:txBody>
      </p:sp>
      <p:pic>
        <p:nvPicPr>
          <p:cNvPr id="5" name="Picture 4" descr="A qr code with a dinosaur&#10;&#10;AI-generated content may be incorrect.">
            <a:extLst>
              <a:ext uri="{FF2B5EF4-FFF2-40B4-BE49-F238E27FC236}">
                <a16:creationId xmlns:a16="http://schemas.microsoft.com/office/drawing/2014/main" id="{5D386070-4442-EB6D-E218-71F8D3E956C4}"/>
              </a:ext>
            </a:extLst>
          </p:cNvPr>
          <p:cNvPicPr>
            <a:picLocks noChangeAspect="1"/>
          </p:cNvPicPr>
          <p:nvPr/>
        </p:nvPicPr>
        <p:blipFill>
          <a:blip r:embed="rId5"/>
          <a:stretch>
            <a:fillRect/>
          </a:stretch>
        </p:blipFill>
        <p:spPr>
          <a:xfrm>
            <a:off x="5367687" y="8464433"/>
            <a:ext cx="1271996" cy="1271996"/>
          </a:xfrm>
          <a:prstGeom prst="rect">
            <a:avLst/>
          </a:prstGeom>
        </p:spPr>
      </p:pic>
    </p:spTree>
    <p:extLst>
      <p:ext uri="{BB962C8B-B14F-4D97-AF65-F5344CB8AC3E}">
        <p14:creationId xmlns:p14="http://schemas.microsoft.com/office/powerpoint/2010/main" val="35543054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747</Words>
  <Application>Microsoft Office PowerPoint</Application>
  <PresentationFormat>A4 Paper (210x297 mm)</PresentationFormat>
  <Paragraphs>44</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Birkin</dc:creator>
  <cp:lastModifiedBy>Isobel Sexton</cp:lastModifiedBy>
  <cp:revision>260</cp:revision>
  <dcterms:created xsi:type="dcterms:W3CDTF">2019-03-22T15:50:35Z</dcterms:created>
  <dcterms:modified xsi:type="dcterms:W3CDTF">2026-01-19T13:45:15Z</dcterms:modified>
</cp:coreProperties>
</file>